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3" r:id="rId3"/>
    <p:sldId id="458" r:id="rId4"/>
    <p:sldId id="296" r:id="rId5"/>
    <p:sldId id="292" r:id="rId6"/>
    <p:sldId id="301" r:id="rId7"/>
    <p:sldId id="370" r:id="rId8"/>
    <p:sldId id="304" r:id="rId9"/>
    <p:sldId id="369" r:id="rId10"/>
    <p:sldId id="371" r:id="rId11"/>
    <p:sldId id="413" r:id="rId12"/>
    <p:sldId id="311" r:id="rId13"/>
    <p:sldId id="456" r:id="rId14"/>
    <p:sldId id="372" r:id="rId15"/>
    <p:sldId id="508" r:id="rId16"/>
    <p:sldId id="405" r:id="rId17"/>
    <p:sldId id="499" r:id="rId18"/>
    <p:sldId id="484" r:id="rId19"/>
    <p:sldId id="502" r:id="rId20"/>
    <p:sldId id="503" r:id="rId21"/>
    <p:sldId id="504" r:id="rId22"/>
    <p:sldId id="505" r:id="rId23"/>
    <p:sldId id="506" r:id="rId24"/>
    <p:sldId id="509" r:id="rId25"/>
    <p:sldId id="510" r:id="rId26"/>
    <p:sldId id="511" r:id="rId27"/>
    <p:sldId id="468" r:id="rId28"/>
    <p:sldId id="466" r:id="rId29"/>
    <p:sldId id="513" r:id="rId30"/>
    <p:sldId id="488" r:id="rId31"/>
    <p:sldId id="464" r:id="rId32"/>
    <p:sldId id="481" r:id="rId33"/>
    <p:sldId id="507" r:id="rId34"/>
    <p:sldId id="395" r:id="rId35"/>
    <p:sldId id="486" r:id="rId36"/>
    <p:sldId id="475" r:id="rId37"/>
    <p:sldId id="477" r:id="rId38"/>
    <p:sldId id="470" r:id="rId39"/>
    <p:sldId id="322" r:id="rId40"/>
    <p:sldId id="310" r:id="rId41"/>
    <p:sldId id="308" r:id="rId42"/>
    <p:sldId id="323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EB4441-EA7F-48AD-B9A3-55157B8C97E9}">
          <p14:sldIdLst>
            <p14:sldId id="256"/>
            <p14:sldId id="293"/>
            <p14:sldId id="458"/>
            <p14:sldId id="296"/>
            <p14:sldId id="292"/>
            <p14:sldId id="301"/>
            <p14:sldId id="370"/>
            <p14:sldId id="304"/>
            <p14:sldId id="369"/>
            <p14:sldId id="371"/>
            <p14:sldId id="413"/>
            <p14:sldId id="311"/>
            <p14:sldId id="456"/>
            <p14:sldId id="372"/>
            <p14:sldId id="508"/>
            <p14:sldId id="405"/>
            <p14:sldId id="499"/>
            <p14:sldId id="484"/>
            <p14:sldId id="502"/>
            <p14:sldId id="503"/>
            <p14:sldId id="504"/>
            <p14:sldId id="505"/>
            <p14:sldId id="506"/>
            <p14:sldId id="509"/>
            <p14:sldId id="510"/>
            <p14:sldId id="511"/>
          </p14:sldIdLst>
        </p14:section>
        <p14:section name="Untitled Section" id="{75108DC3-6B32-4E22-A5EA-B4AFFBD2AE8F}">
          <p14:sldIdLst>
            <p14:sldId id="468"/>
            <p14:sldId id="466"/>
            <p14:sldId id="513"/>
            <p14:sldId id="488"/>
            <p14:sldId id="464"/>
            <p14:sldId id="481"/>
            <p14:sldId id="507"/>
            <p14:sldId id="395"/>
            <p14:sldId id="486"/>
            <p14:sldId id="475"/>
            <p14:sldId id="477"/>
            <p14:sldId id="470"/>
            <p14:sldId id="322"/>
            <p14:sldId id="310"/>
            <p14:sldId id="308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-Germain, Steve" initials="SS" lastIdx="1" clrIdx="0">
    <p:extLst>
      <p:ext uri="{19B8F6BF-5375-455C-9EA6-DF929625EA0E}">
        <p15:presenceInfo xmlns:p15="http://schemas.microsoft.com/office/powerpoint/2012/main" userId="S-1-5-21-1645522239-1614895754-839522115-933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212121"/>
    <a:srgbClr val="292929"/>
    <a:srgbClr val="CCFFFF"/>
    <a:srgbClr val="2C2C2C"/>
    <a:srgbClr val="DDDDDD"/>
    <a:srgbClr val="FFFFCC"/>
    <a:srgbClr val="A99BBD"/>
    <a:srgbClr val="4BDD59"/>
    <a:srgbClr val="D34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56" autoAdjust="0"/>
  </p:normalViewPr>
  <p:slideViewPr>
    <p:cSldViewPr snapToGrid="0">
      <p:cViewPr>
        <p:scale>
          <a:sx n="150" d="100"/>
          <a:sy n="150" d="100"/>
        </p:scale>
        <p:origin x="854" y="-7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86" y="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PNR</c:v>
                </c:pt>
                <c:pt idx="1">
                  <c:v>PNS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191</c:v>
                </c:pt>
                <c:pt idx="1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1-4A9D-82A7-4062B24EAC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72%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PNR</c:v>
                </c:pt>
                <c:pt idx="1">
                  <c:v>PNS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1-4A9D-82A7-4062B24EA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033296"/>
        <c:axId val="435038392"/>
      </c:barChart>
      <c:catAx>
        <c:axId val="4350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038392"/>
        <c:crosses val="autoZero"/>
        <c:auto val="1"/>
        <c:lblAlgn val="ctr"/>
        <c:lblOffset val="100"/>
        <c:noMultiLvlLbl val="0"/>
      </c:catAx>
      <c:valAx>
        <c:axId val="43503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03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>
                <a:solidFill>
                  <a:schemeClr val="tx1"/>
                </a:solidFill>
              </a:rPr>
              <a:t>Nombre de jours de location aux visiteurs</a:t>
            </a:r>
          </a:p>
        </c:rich>
      </c:tx>
      <c:layout>
        <c:manualLayout>
          <c:xMode val="edge"/>
          <c:yMode val="edge"/>
          <c:x val="6.4060524523121493E-3"/>
          <c:y val="2.5804411484414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2049591749848388E-2"/>
          <c:y val="0.18246439815865617"/>
          <c:w val="0.92736831479544857"/>
          <c:h val="0.62809877146731385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'Nombre Visiteurs'!$C$3</c:f>
              <c:strCache>
                <c:ptCount val="1"/>
                <c:pt idx="0">
                  <c:v>PNS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'Nombre Visiteurs'!$A$4:$A$29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'Nombre Visiteurs'!$C$4:$C$29</c:f>
              <c:numCache>
                <c:formatCode>General</c:formatCode>
                <c:ptCount val="26"/>
                <c:pt idx="12">
                  <c:v>703</c:v>
                </c:pt>
                <c:pt idx="13">
                  <c:v>888</c:v>
                </c:pt>
                <c:pt idx="14">
                  <c:v>562</c:v>
                </c:pt>
                <c:pt idx="15">
                  <c:v>739</c:v>
                </c:pt>
                <c:pt idx="16">
                  <c:v>683</c:v>
                </c:pt>
                <c:pt idx="17">
                  <c:v>714</c:v>
                </c:pt>
                <c:pt idx="18">
                  <c:v>792</c:v>
                </c:pt>
                <c:pt idx="19">
                  <c:v>921</c:v>
                </c:pt>
                <c:pt idx="20">
                  <c:v>948</c:v>
                </c:pt>
                <c:pt idx="21">
                  <c:v>660</c:v>
                </c:pt>
                <c:pt idx="22">
                  <c:v>972</c:v>
                </c:pt>
                <c:pt idx="23">
                  <c:v>977</c:v>
                </c:pt>
                <c:pt idx="24">
                  <c:v>972</c:v>
                </c:pt>
                <c:pt idx="25">
                  <c:v>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09-476C-86C3-D7CABFB5B295}"/>
            </c:ext>
          </c:extLst>
        </c:ser>
        <c:ser>
          <c:idx val="1"/>
          <c:order val="2"/>
          <c:tx>
            <c:strRef>
              <c:f>'Nombre Visiteurs'!$D$3</c:f>
              <c:strCache>
                <c:ptCount val="1"/>
                <c:pt idx="0">
                  <c:v>PNR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'Nombre Visiteurs'!$A$4:$A$29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'Nombre Visiteurs'!$D$4:$D$29</c:f>
              <c:numCache>
                <c:formatCode>General</c:formatCode>
                <c:ptCount val="26"/>
                <c:pt idx="12">
                  <c:v>98</c:v>
                </c:pt>
                <c:pt idx="13">
                  <c:v>165</c:v>
                </c:pt>
                <c:pt idx="14">
                  <c:v>62</c:v>
                </c:pt>
                <c:pt idx="15">
                  <c:v>96</c:v>
                </c:pt>
                <c:pt idx="16">
                  <c:v>169</c:v>
                </c:pt>
                <c:pt idx="17">
                  <c:v>157</c:v>
                </c:pt>
                <c:pt idx="18">
                  <c:v>107</c:v>
                </c:pt>
                <c:pt idx="19">
                  <c:v>132</c:v>
                </c:pt>
                <c:pt idx="20">
                  <c:v>167</c:v>
                </c:pt>
                <c:pt idx="21">
                  <c:v>110</c:v>
                </c:pt>
                <c:pt idx="22">
                  <c:v>106</c:v>
                </c:pt>
                <c:pt idx="23">
                  <c:v>150</c:v>
                </c:pt>
                <c:pt idx="24">
                  <c:v>105</c:v>
                </c:pt>
                <c:pt idx="25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09-476C-86C3-D7CABFB5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435039568"/>
        <c:axId val="435035648"/>
      </c:barChart>
      <c:lineChart>
        <c:grouping val="standard"/>
        <c:varyColors val="0"/>
        <c:ser>
          <c:idx val="7"/>
          <c:order val="0"/>
          <c:tx>
            <c:strRef>
              <c:f>'Nombre Visiteurs'!$B$3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'Nombre Visiteurs'!$A$4:$A$29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'Nombre Visiteurs'!$B$4:$B$29</c:f>
              <c:numCache>
                <c:formatCode>General</c:formatCode>
                <c:ptCount val="26"/>
                <c:pt idx="0">
                  <c:v>1720</c:v>
                </c:pt>
                <c:pt idx="1">
                  <c:v>1510</c:v>
                </c:pt>
                <c:pt idx="2">
                  <c:v>1440</c:v>
                </c:pt>
                <c:pt idx="3">
                  <c:v>1297</c:v>
                </c:pt>
                <c:pt idx="4">
                  <c:v>1342</c:v>
                </c:pt>
                <c:pt idx="5">
                  <c:v>1411</c:v>
                </c:pt>
                <c:pt idx="6">
                  <c:v>1754</c:v>
                </c:pt>
                <c:pt idx="7">
                  <c:v>1716</c:v>
                </c:pt>
                <c:pt idx="8">
                  <c:v>1520</c:v>
                </c:pt>
                <c:pt idx="9">
                  <c:v>1327</c:v>
                </c:pt>
                <c:pt idx="10">
                  <c:v>1312</c:v>
                </c:pt>
                <c:pt idx="11">
                  <c:v>1025</c:v>
                </c:pt>
                <c:pt idx="12">
                  <c:v>801</c:v>
                </c:pt>
                <c:pt idx="13">
                  <c:v>1053</c:v>
                </c:pt>
                <c:pt idx="14">
                  <c:v>624</c:v>
                </c:pt>
                <c:pt idx="15">
                  <c:v>835</c:v>
                </c:pt>
                <c:pt idx="16">
                  <c:v>852</c:v>
                </c:pt>
                <c:pt idx="17">
                  <c:v>871</c:v>
                </c:pt>
                <c:pt idx="18">
                  <c:v>899</c:v>
                </c:pt>
                <c:pt idx="19">
                  <c:v>1053</c:v>
                </c:pt>
                <c:pt idx="20">
                  <c:v>1115</c:v>
                </c:pt>
                <c:pt idx="21">
                  <c:v>770</c:v>
                </c:pt>
                <c:pt idx="22">
                  <c:v>1078</c:v>
                </c:pt>
                <c:pt idx="23">
                  <c:v>1127</c:v>
                </c:pt>
                <c:pt idx="24">
                  <c:v>1077</c:v>
                </c:pt>
                <c:pt idx="25">
                  <c:v>1040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309-476C-86C3-D7CABFB5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039568"/>
        <c:axId val="435035648"/>
      </c:lineChart>
      <c:catAx>
        <c:axId val="43503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035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503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039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7T20:57:17.06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0.50049</cdr:x>
      <cdr:y>0.49854</cdr:y>
    </cdr:from>
    <cdr:to>
      <cdr:x>0.51207</cdr:x>
      <cdr:y>0.54882</cdr:y>
    </cdr:to>
    <cdr:sp macro="" textlink="">
      <cdr:nvSpPr>
        <cdr:cNvPr id="798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16262" y="2011812"/>
          <a:ext cx="74314" cy="202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CA" sz="11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endParaRPr lang="fr-C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649" cy="464840"/>
          </a:xfrm>
          <a:prstGeom prst="rect">
            <a:avLst/>
          </a:prstGeom>
        </p:spPr>
        <p:txBody>
          <a:bodyPr vert="horz" lIns="87422" tIns="43710" rIns="87422" bIns="4371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9" y="1"/>
            <a:ext cx="3043649" cy="464840"/>
          </a:xfrm>
          <a:prstGeom prst="rect">
            <a:avLst/>
          </a:prstGeom>
        </p:spPr>
        <p:txBody>
          <a:bodyPr vert="horz" lIns="87422" tIns="43710" rIns="87422" bIns="43710" rtlCol="0"/>
          <a:lstStyle>
            <a:lvl1pPr algn="r">
              <a:defRPr sz="1200"/>
            </a:lvl1pPr>
          </a:lstStyle>
          <a:p>
            <a:fld id="{98A94269-8F6B-4380-9716-5A96C3A668D1}" type="datetimeFigureOut">
              <a:rPr lang="en-CA" smtClean="0"/>
              <a:pPr/>
              <a:t>2024-01-27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724"/>
            <a:ext cx="3043649" cy="464840"/>
          </a:xfrm>
          <a:prstGeom prst="rect">
            <a:avLst/>
          </a:prstGeom>
        </p:spPr>
        <p:txBody>
          <a:bodyPr vert="horz" lIns="87422" tIns="43710" rIns="87422" bIns="4371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9" y="8842724"/>
            <a:ext cx="3043649" cy="464840"/>
          </a:xfrm>
          <a:prstGeom prst="rect">
            <a:avLst/>
          </a:prstGeom>
        </p:spPr>
        <p:txBody>
          <a:bodyPr vert="horz" lIns="87422" tIns="43710" rIns="87422" bIns="43710" rtlCol="0" anchor="b"/>
          <a:lstStyle>
            <a:lvl1pPr algn="r">
              <a:defRPr sz="1200"/>
            </a:lvl1pPr>
          </a:lstStyle>
          <a:p>
            <a:fld id="{1819AAC9-2D01-49A6-9DCB-8E4751A12301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20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r">
              <a:defRPr sz="1300"/>
            </a:lvl1pPr>
          </a:lstStyle>
          <a:p>
            <a:fld id="{986D0919-292A-42D3-9E2E-E7E2689AFA6E}" type="datetimeFigureOut">
              <a:rPr lang="en-CA" smtClean="0"/>
              <a:pPr/>
              <a:t>2024-01-27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3" tIns="46207" rIns="92413" bIns="4620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2413" tIns="46207" rIns="92413" bIns="4620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r">
              <a:defRPr sz="1300"/>
            </a:lvl1pPr>
          </a:lstStyle>
          <a:p>
            <a:fld id="{794855F8-FE9E-4271-8352-C7CF1D5B53ED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Mot de bienvenu par Gaétan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25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697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124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Présentation par Yves</a:t>
            </a:r>
          </a:p>
          <a:p>
            <a:endParaRPr lang="fr-CA" dirty="0"/>
          </a:p>
          <a:p>
            <a:r>
              <a:rPr lang="fr-CA" dirty="0"/>
              <a:t>Le rapport au complet sera disponible pour présentation si nécessaire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29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AA84F-3CAC-4B67-8CD4-B140C742478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dirty="0">
              <a:cs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815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A271A-8D1D-4F65-94F1-E6034445ACB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dirty="0">
              <a:cs typeface="Arial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9411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99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Présenté par Gaétan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152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8536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17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50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Point 1 par Gaétan</a:t>
            </a:r>
          </a:p>
          <a:p>
            <a:r>
              <a:rPr lang="fr-CA" dirty="0"/>
              <a:t>Points 2 et 3 par Jacques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9673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0194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482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14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1929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78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711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2B642-68BA-4EC8-A506-6991F5A3D8CF}" type="slidenum">
              <a:rPr lang="fr-FR"/>
              <a:pPr/>
              <a:t>39</a:t>
            </a:fld>
            <a:endParaRPr lang="fr-FR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3" y="4421823"/>
            <a:ext cx="5885603" cy="4189095"/>
          </a:xfrm>
        </p:spPr>
        <p:txBody>
          <a:bodyPr/>
          <a:lstStyle/>
          <a:p>
            <a:r>
              <a:rPr lang="fr-CA" dirty="0"/>
              <a:t>Intro par le Commodore</a:t>
            </a:r>
          </a:p>
          <a:p>
            <a:r>
              <a:rPr lang="fr-CA" dirty="0"/>
              <a:t>	Proposer un président (Alain Maher?) par un membre (?) du conseil</a:t>
            </a:r>
          </a:p>
          <a:p>
            <a:endParaRPr lang="fr-CA" sz="1700" dirty="0"/>
          </a:p>
          <a:p>
            <a:r>
              <a:rPr lang="fr-CA" sz="1700" dirty="0"/>
              <a:t>	Commodore : Accepté selon la formule:</a:t>
            </a:r>
          </a:p>
          <a:p>
            <a:r>
              <a:rPr lang="fr-CA" sz="1700" dirty="0"/>
              <a:t>	1- Est-ce que nous avons un </a:t>
            </a:r>
            <a:r>
              <a:rPr lang="fr-CA" sz="1700" dirty="0" err="1"/>
              <a:t>secondeur</a:t>
            </a:r>
            <a:r>
              <a:rPr lang="fr-CA" sz="1700" dirty="0"/>
              <a:t> ?</a:t>
            </a:r>
          </a:p>
          <a:p>
            <a:r>
              <a:rPr lang="fr-CA" sz="1700" dirty="0"/>
              <a:t>		2- Est-ce qu’un membre demande 		le vote ?</a:t>
            </a:r>
          </a:p>
          <a:p>
            <a:r>
              <a:rPr lang="fr-CA" sz="1700" dirty="0"/>
              <a:t>	Si non; adopté, si oui, on vote sur le Président !</a:t>
            </a:r>
          </a:p>
          <a:p>
            <a:r>
              <a:rPr lang="fr-CA" dirty="0" err="1"/>
              <a:t>Apres</a:t>
            </a:r>
            <a:r>
              <a:rPr lang="fr-CA" dirty="0"/>
              <a:t>: </a:t>
            </a:r>
            <a:endParaRPr lang="en-US" dirty="0"/>
          </a:p>
          <a:p>
            <a:r>
              <a:rPr lang="fr-CA" dirty="0"/>
              <a:t>Le président (Alain?) procède à la mise en candidature</a:t>
            </a:r>
          </a:p>
          <a:p>
            <a:r>
              <a:rPr lang="fr-CA" dirty="0"/>
              <a:t>Louis Inscrit les candidats;</a:t>
            </a:r>
          </a:p>
          <a:p>
            <a:r>
              <a:rPr lang="fr-CA" dirty="0"/>
              <a:t>Le président (Alain?) procède, aidé de Michèle et Manon,  aux élections…</a:t>
            </a:r>
          </a:p>
        </p:txBody>
      </p:sp>
    </p:spTree>
    <p:extLst>
      <p:ext uri="{BB962C8B-B14F-4D97-AF65-F5344CB8AC3E}">
        <p14:creationId xmlns:p14="http://schemas.microsoft.com/office/powerpoint/2010/main" val="1608870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président (Alain?) procède au décompte aidé de Michèle et Manon et annonce le résultat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52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3417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60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Point 1 par Gaétan</a:t>
            </a:r>
          </a:p>
          <a:p>
            <a:r>
              <a:rPr lang="fr-CA" dirty="0"/>
              <a:t>Points 2 et 3 par Jacques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566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Introduction du maire par Gaétan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731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Proposition par (?) de procéder à l’adoption sans lire le texte au complet</a:t>
            </a:r>
          </a:p>
          <a:p>
            <a:r>
              <a:rPr lang="fr-CA" dirty="0"/>
              <a:t>	- Peut-être contesté par un membre</a:t>
            </a:r>
          </a:p>
          <a:p>
            <a:r>
              <a:rPr lang="fr-CA" dirty="0"/>
              <a:t>Jacques responsable de l’adoption selon la formule:</a:t>
            </a:r>
          </a:p>
          <a:p>
            <a:r>
              <a:rPr lang="fr-CA" dirty="0"/>
              <a:t>	1- Est-ce que nous avons un proposeur ?</a:t>
            </a:r>
          </a:p>
          <a:p>
            <a:r>
              <a:rPr lang="fr-CA" dirty="0"/>
              <a:t>		2- Est-ce qu’un membre demande 		le vote ?</a:t>
            </a:r>
          </a:p>
          <a:p>
            <a:r>
              <a:rPr lang="fr-CA" dirty="0"/>
              <a:t>	Si non; adopté, si oui, on vote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75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Intro par Gaétan de M. Ethier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36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275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Présentation par M. Éthier</a:t>
            </a:r>
          </a:p>
          <a:p>
            <a:endParaRPr lang="fr-CA" dirty="0"/>
          </a:p>
          <a:p>
            <a:r>
              <a:rPr lang="fr-CA" dirty="0"/>
              <a:t>Le rapport au complet sera disponible pour présentation si nécessaire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14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55F8-FE9E-4271-8352-C7CF1D5B53ED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8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7" name="Ellipse 6"/>
          <p:cNvSpPr/>
          <p:nvPr userDrawn="1"/>
        </p:nvSpPr>
        <p:spPr>
          <a:xfrm>
            <a:off x="5816600" y="-469901"/>
            <a:ext cx="1533600" cy="153332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>
            <a:spLocks noChangeAspect="1"/>
          </p:cNvSpPr>
          <p:nvPr userDrawn="1"/>
        </p:nvSpPr>
        <p:spPr>
          <a:xfrm>
            <a:off x="6108700" y="1579267"/>
            <a:ext cx="2976432" cy="29773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9977305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31135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889806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83271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95580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848492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6295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591145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641865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2017/01/21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535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87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2017/01/21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4098" name="Image 1" descr="Description : Description : baniere8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23" y="6341423"/>
            <a:ext cx="2524154" cy="44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Ellipse 7"/>
          <p:cNvSpPr/>
          <p:nvPr userDrawn="1"/>
        </p:nvSpPr>
        <p:spPr>
          <a:xfrm>
            <a:off x="5816600" y="-469901"/>
            <a:ext cx="1533600" cy="153332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>
            <a:spLocks noChangeAspect="1"/>
          </p:cNvSpPr>
          <p:nvPr userDrawn="1"/>
        </p:nvSpPr>
        <p:spPr>
          <a:xfrm>
            <a:off x="6108700" y="1579267"/>
            <a:ext cx="2976432" cy="29773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249198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7" name="Ellipse 6"/>
          <p:cNvSpPr/>
          <p:nvPr userDrawn="1"/>
        </p:nvSpPr>
        <p:spPr>
          <a:xfrm>
            <a:off x="5816600" y="-469901"/>
            <a:ext cx="1533600" cy="153332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>
            <a:spLocks noChangeAspect="1"/>
          </p:cNvSpPr>
          <p:nvPr userDrawn="1"/>
        </p:nvSpPr>
        <p:spPr>
          <a:xfrm>
            <a:off x="6108700" y="1579267"/>
            <a:ext cx="2976432" cy="29773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024410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Ellipse 7"/>
          <p:cNvSpPr/>
          <p:nvPr userDrawn="1"/>
        </p:nvSpPr>
        <p:spPr>
          <a:xfrm>
            <a:off x="5816600" y="-469901"/>
            <a:ext cx="1533600" cy="153332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>
            <a:spLocks noChangeAspect="1"/>
          </p:cNvSpPr>
          <p:nvPr userDrawn="1"/>
        </p:nvSpPr>
        <p:spPr>
          <a:xfrm>
            <a:off x="6108700" y="1579267"/>
            <a:ext cx="2976432" cy="29773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328355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0" name="Ellipse 9"/>
          <p:cNvSpPr/>
          <p:nvPr userDrawn="1"/>
        </p:nvSpPr>
        <p:spPr>
          <a:xfrm>
            <a:off x="5816600" y="-469901"/>
            <a:ext cx="1533600" cy="153332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>
            <a:spLocks noChangeAspect="1"/>
          </p:cNvSpPr>
          <p:nvPr userDrawn="1"/>
        </p:nvSpPr>
        <p:spPr>
          <a:xfrm>
            <a:off x="6108700" y="1579267"/>
            <a:ext cx="2976432" cy="29773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690449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Ellipse 7"/>
          <p:cNvSpPr/>
          <p:nvPr userDrawn="1"/>
        </p:nvSpPr>
        <p:spPr>
          <a:xfrm>
            <a:off x="5816600" y="-469901"/>
            <a:ext cx="1533600" cy="153332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>
            <a:spLocks noChangeAspect="1"/>
          </p:cNvSpPr>
          <p:nvPr userDrawn="1"/>
        </p:nvSpPr>
        <p:spPr>
          <a:xfrm>
            <a:off x="6108700" y="1579267"/>
            <a:ext cx="2976432" cy="29773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79019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876788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72428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40462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7142-E6AE-4D20-B502-7415CCF489F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2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666" r:id="rId19"/>
  </p:sldLayoutIdLst>
  <p:hf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5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6.xml"/><Relationship Id="rId7" Type="http://schemas.openxmlformats.org/officeDocument/2006/relationships/hyperlink" Target="https://www.facebook.com/groups/marinadesaurel/" TargetMode="Externa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52.xml"/><Relationship Id="rId7" Type="http://schemas.openxmlformats.org/officeDocument/2006/relationships/image" Target="../media/image36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9.emf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6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5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.jpeg"/><Relationship Id="rId5" Type="http://schemas.openxmlformats.org/officeDocument/2006/relationships/tags" Target="../tags/tag1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oleObject" Target="file:///\\maple.fg.rbc.com\data\toronto\user_6\690270186\Marina%20de%20Saurel\Compte%20rendu%20AGA%2028%20janvier%202023.docx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hyperlink" Target="file:///\\maple.fg.rbc.com\data\toronto\user_6\690270186\Marina%20de%20Saurel\Compte%20rendu%20AGA%2028%20janvier%202023.docx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hyperlink" Target="file:///C:\Users\Louis%20Dagenais\OneDrive%20&#8211;%20Louis%20Dagenais\Marina%20Saurel\Finance\Resultats%202016\2016%20EF%20Marina%20de%20Saurel%2031-10-2016%20FINAL%20SIGN&#201;.pdf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58" y="3586499"/>
            <a:ext cx="2810669" cy="2487704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19976" y="564980"/>
            <a:ext cx="6620968" cy="2647665"/>
          </a:xfrm>
        </p:spPr>
        <p:txBody>
          <a:bodyPr>
            <a:normAutofit fontScale="90000"/>
          </a:bodyPr>
          <a:lstStyle/>
          <a:p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D37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ssemblée       </a:t>
            </a:r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D37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énérale   </a:t>
            </a:r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D37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fr-C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nnuelle</a:t>
            </a:r>
            <a:endParaRPr lang="en-C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538597" y="5117676"/>
            <a:ext cx="4484318" cy="861420"/>
          </a:xfrm>
        </p:spPr>
        <p:txBody>
          <a:bodyPr>
            <a:noAutofit/>
          </a:bodyPr>
          <a:lstStyle/>
          <a:p>
            <a:pPr algn="ctr"/>
            <a:r>
              <a:rPr lang="fr-CA" sz="1800" b="1" dirty="0">
                <a:solidFill>
                  <a:schemeClr val="tx1"/>
                </a:solidFill>
              </a:rPr>
              <a:t>Marina de Saurel Inc.</a:t>
            </a:r>
          </a:p>
          <a:p>
            <a:pPr algn="ctr"/>
            <a:r>
              <a:rPr lang="en-CA" sz="1600" b="1" dirty="0">
                <a:solidFill>
                  <a:schemeClr val="tx1"/>
                </a:solidFill>
              </a:rPr>
              <a:t>27 </a:t>
            </a:r>
            <a:r>
              <a:rPr lang="en-CA" sz="1600" b="1" dirty="0" err="1">
                <a:solidFill>
                  <a:schemeClr val="tx1"/>
                </a:solidFill>
              </a:rPr>
              <a:t>janvier</a:t>
            </a:r>
            <a:r>
              <a:rPr lang="en-CA" sz="1600" b="1" dirty="0">
                <a:solidFill>
                  <a:schemeClr val="tx1"/>
                </a:solidFill>
              </a:rPr>
              <a:t> 2024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604782" y="6078190"/>
            <a:ext cx="2411876" cy="400110"/>
          </a:xfrm>
          <a:prstGeom prst="rect">
            <a:avLst/>
          </a:prstGeom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2000" b="1" dirty="0">
                <a:ln/>
                <a:solidFill>
                  <a:schemeClr val="accent3"/>
                </a:solidFill>
              </a:rPr>
              <a:t> </a:t>
            </a:r>
            <a:r>
              <a:rPr lang="en-CA" sz="2000" b="1" dirty="0">
                <a:ln/>
              </a:rPr>
              <a:t>Sorel-Tracy</a:t>
            </a:r>
          </a:p>
        </p:txBody>
      </p:sp>
    </p:spTree>
    <p:extLst>
      <p:ext uri="{BB962C8B-B14F-4D97-AF65-F5344CB8AC3E}">
        <p14:creationId xmlns:p14="http://schemas.microsoft.com/office/powerpoint/2010/main" val="12928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fr-CA" dirty="0"/>
              <a:t>Dette à long terme</a:t>
            </a:r>
            <a:endParaRPr lang="fr-CA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476CB6-32F1-5BAC-5DDC-19B87CC20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530" y="1302897"/>
            <a:ext cx="4026453" cy="52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6.2- Rapport financier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56573" y="1650379"/>
            <a:ext cx="6711654" cy="4195481"/>
          </a:xfrm>
        </p:spPr>
        <p:txBody>
          <a:bodyPr/>
          <a:lstStyle/>
          <a:p>
            <a:r>
              <a:rPr lang="fr-CA" b="1" dirty="0"/>
              <a:t>Questions ?</a:t>
            </a:r>
          </a:p>
          <a:p>
            <a:r>
              <a:rPr lang="fr-CA" b="1" dirty="0"/>
              <a:t>Nomination d’un vérificateur 2024</a:t>
            </a:r>
          </a:p>
        </p:txBody>
      </p:sp>
      <p:pic>
        <p:nvPicPr>
          <p:cNvPr id="8194" name="Picture 2" descr="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125">
            <a:off x="315466" y="3485809"/>
            <a:ext cx="8079778" cy="136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0" y="2052638"/>
            <a:ext cx="6711950" cy="4195762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Tableau de bord 2023</a:t>
            </a:r>
          </a:p>
          <a:p>
            <a:endParaRPr lang="fr-CA" dirty="0"/>
          </a:p>
          <a:p>
            <a:r>
              <a:rPr lang="fr-CA" b="1" dirty="0"/>
              <a:t>Les opérations</a:t>
            </a:r>
          </a:p>
          <a:p>
            <a:r>
              <a:rPr lang="fr-CA" b="1" dirty="0"/>
              <a:t>Les visiteurs</a:t>
            </a:r>
          </a:p>
          <a:p>
            <a:pPr lvl="1"/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fr-CA" dirty="0"/>
              <a:t>7- Bilan des opérations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62" y="2359351"/>
            <a:ext cx="5730050" cy="3817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409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9217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fr-CA" dirty="0"/>
              <a:t>Occupation – </a:t>
            </a:r>
            <a:br>
              <a:rPr lang="fr-CA" dirty="0"/>
            </a:br>
            <a:r>
              <a:rPr lang="fr-CA" dirty="0"/>
              <a:t>Marina de Saurel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91082828"/>
              </p:ext>
            </p:extLst>
          </p:nvPr>
        </p:nvGraphicFramePr>
        <p:xfrm>
          <a:off x="1686260" y="225339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388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Visiteurs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14</a:t>
            </a:fld>
            <a:endParaRPr lang="en-CA" dirty="0"/>
          </a:p>
        </p:txBody>
      </p:sp>
      <p:graphicFrame>
        <p:nvGraphicFramePr>
          <p:cNvPr id="6" name="Graphique 1026">
            <a:extLst>
              <a:ext uri="{FF2B5EF4-FFF2-40B4-BE49-F238E27FC236}">
                <a16:creationId xmlns:a16="http://schemas.microsoft.com/office/drawing/2014/main" id="{00000000-0008-0000-0000-00002A300100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90870016"/>
              </p:ext>
            </p:extLst>
          </p:nvPr>
        </p:nvGraphicFramePr>
        <p:xfrm>
          <a:off x="598866" y="1329929"/>
          <a:ext cx="7796377" cy="507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547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2DC7722-795C-F534-0CEE-D7BDA31A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43" y="985654"/>
            <a:ext cx="7140016" cy="5237579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2C6E4F-1CE4-0E62-5A3E-35C1A1FE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0B80CF-5D1F-8785-9C56-54923E1C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580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Groupe Facebook</a:t>
            </a:r>
            <a:br>
              <a:rPr lang="fr-CA" dirty="0"/>
            </a:br>
            <a:r>
              <a:rPr lang="fr-CA" sz="2400" b="1" dirty="0"/>
              <a:t>Maintenant 991 membres!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10" name="Chevron 4">
            <a:hlinkClick r:id="rId7"/>
          </p:cNvPr>
          <p:cNvSpPr/>
          <p:nvPr>
            <p:custDataLst>
              <p:tags r:id="rId3"/>
            </p:custDataLst>
          </p:nvPr>
        </p:nvSpPr>
        <p:spPr>
          <a:xfrm>
            <a:off x="8446364" y="6126163"/>
            <a:ext cx="161365" cy="86287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022978" y="5290831"/>
            <a:ext cx="4488513" cy="921619"/>
          </a:xfrm>
        </p:spPr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400517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CA" dirty="0"/>
          </a:p>
        </p:txBody>
      </p:sp>
      <p:pic>
        <p:nvPicPr>
          <p:cNvPr id="1027" name="Picture 3" descr="1a028a18-e223-4d6b-ac08-ef106870f6a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49" y="2246537"/>
            <a:ext cx="6115179" cy="31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876300" y="452438"/>
            <a:ext cx="8267700" cy="1400175"/>
          </a:xfrm>
        </p:spPr>
        <p:txBody>
          <a:bodyPr/>
          <a:lstStyle/>
          <a:p>
            <a:r>
              <a:rPr lang="fr-CA" b="1" dirty="0"/>
              <a:t>8 – Rapport des comités</a:t>
            </a:r>
            <a:br>
              <a:rPr lang="fr-CA" b="1" dirty="0"/>
            </a:br>
            <a:r>
              <a:rPr lang="fr-CA" b="1" dirty="0"/>
              <a:t>	   Activités sociales </a:t>
            </a:r>
            <a:br>
              <a:rPr lang="fr-CA" dirty="0"/>
            </a:br>
            <a:br>
              <a:rPr lang="fr-CA" dirty="0"/>
            </a:br>
            <a:r>
              <a:rPr lang="fr-CA" b="1" dirty="0"/>
              <a:t>- Cocktail du Commodore</a:t>
            </a:r>
            <a:br>
              <a:rPr lang="fr-CA" b="1" dirty="0"/>
            </a:br>
            <a:r>
              <a:rPr lang="fr-CA" b="1" dirty="0"/>
              <a:t>- Lancement du 50</a:t>
            </a:r>
            <a:r>
              <a:rPr lang="fr-CA" b="1" baseline="30000" dirty="0"/>
              <a:t>ième</a:t>
            </a:r>
            <a:r>
              <a:rPr lang="fr-CA" b="1" dirty="0"/>
              <a:t> </a:t>
            </a:r>
            <a:br>
              <a:rPr lang="fr-CA" b="1" dirty="0"/>
            </a:br>
            <a:r>
              <a:rPr lang="fr-CA" b="1" dirty="0"/>
              <a:t>  anniversaire</a:t>
            </a:r>
            <a:br>
              <a:rPr lang="fr-CA" b="1" dirty="0"/>
            </a:br>
            <a:br>
              <a:rPr lang="fr-CA" b="1" dirty="0"/>
            </a:br>
            <a:r>
              <a:rPr lang="fr-CA" b="1" dirty="0"/>
              <a:t>									</a:t>
            </a:r>
            <a:br>
              <a:rPr lang="fr-CA" b="1" dirty="0"/>
            </a:br>
            <a:r>
              <a:rPr lang="fr-CA" sz="1200" b="1" dirty="0"/>
              <a:t>					Jean-Claude </a:t>
            </a:r>
            <a:r>
              <a:rPr lang="fr-CA" sz="1200" b="1" dirty="0" err="1"/>
              <a:t>St-Arnault</a:t>
            </a:r>
            <a:r>
              <a:rPr lang="fr-CA" sz="1200" b="1" dirty="0"/>
              <a:t>		</a:t>
            </a:r>
            <a:br>
              <a:rPr lang="fr-CA" b="1" dirty="0"/>
            </a:br>
            <a:endParaRPr lang="fr-CA" sz="1050" b="1" dirty="0"/>
          </a:p>
        </p:txBody>
      </p:sp>
      <p:pic>
        <p:nvPicPr>
          <p:cNvPr id="1026" name="1705938223935">
            <a:extLst>
              <a:ext uri="{FF2B5EF4-FFF2-40B4-BE49-F238E27FC236}">
                <a16:creationId xmlns:a16="http://schemas.microsoft.com/office/drawing/2014/main" id="{6996C731-2495-DBA1-3115-1BACA019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5063131" y="3741491"/>
            <a:ext cx="2544355" cy="30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fr-CA"/>
              <a:t>Régates de Sorel-Tracy</a:t>
            </a:r>
            <a:br>
              <a:rPr lang="fr-CA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510018"/>
            <a:ext cx="7766431" cy="4738382"/>
          </a:xfrm>
        </p:spPr>
        <p:txBody>
          <a:bodyPr/>
          <a:lstStyle/>
          <a:p>
            <a:r>
              <a:rPr lang="fr-CA" b="1" dirty="0"/>
              <a:t>Les 14,15 et 16</a:t>
            </a:r>
            <a:r>
              <a:rPr lang="en-US" b="1" dirty="0"/>
              <a:t> </a:t>
            </a:r>
            <a:r>
              <a:rPr lang="en-US" b="1" dirty="0" err="1"/>
              <a:t>juin</a:t>
            </a:r>
            <a:r>
              <a:rPr lang="en-US" b="1" dirty="0"/>
              <a:t> 2024</a:t>
            </a:r>
            <a:endParaRPr lang="fr-CA" b="1" dirty="0"/>
          </a:p>
        </p:txBody>
      </p:sp>
      <p:pic>
        <p:nvPicPr>
          <p:cNvPr id="4" name="Picture 2" descr="Les Régates de Sorel-Tracy en photos - SorelTracy Magazine">
            <a:extLst>
              <a:ext uri="{FF2B5EF4-FFF2-40B4-BE49-F238E27FC236}">
                <a16:creationId xmlns:a16="http://schemas.microsoft.com/office/drawing/2014/main" id="{C348218C-D884-6B28-F17F-6AA86FAD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06" y="2113726"/>
            <a:ext cx="4983061" cy="24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Régates de Sorel-Tracy sont devancées pour le mois de juin 2023 ...">
            <a:extLst>
              <a:ext uri="{FF2B5EF4-FFF2-40B4-BE49-F238E27FC236}">
                <a16:creationId xmlns:a16="http://schemas.microsoft.com/office/drawing/2014/main" id="{74F48D9A-E019-2FE8-DBA4-093BE51D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08" y="2895809"/>
            <a:ext cx="4133636" cy="27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ualités - Régates de Sorel-Tracy">
            <a:extLst>
              <a:ext uri="{FF2B5EF4-FFF2-40B4-BE49-F238E27FC236}">
                <a16:creationId xmlns:a16="http://schemas.microsoft.com/office/drawing/2014/main" id="{24E0A568-8DC3-A83F-500C-2671BDB3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3" y="4344197"/>
            <a:ext cx="4133636" cy="23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3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94486" y="387179"/>
            <a:ext cx="5663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b="1" dirty="0"/>
              <a:t>Journées d’activités en prévention de la Garde </a:t>
            </a:r>
            <a:r>
              <a:rPr lang="fr-CA" sz="3600" b="1" dirty="0" err="1"/>
              <a:t>cotière</a:t>
            </a:r>
            <a:r>
              <a:rPr lang="fr-CA" sz="3600" b="1" dirty="0"/>
              <a:t> </a:t>
            </a:r>
            <a:r>
              <a:rPr lang="fr-CA" sz="3600" b="1" dirty="0" err="1"/>
              <a:t>auxilière</a:t>
            </a:r>
            <a:r>
              <a:rPr lang="fr-CA" sz="3600" b="1" dirty="0"/>
              <a:t> canadienne (Q) </a:t>
            </a:r>
            <a:r>
              <a:rPr lang="fr-CA" sz="3600" b="1" dirty="0" err="1"/>
              <a:t>inc</a:t>
            </a:r>
            <a:endParaRPr lang="fr-CA" sz="3600" b="1" dirty="0"/>
          </a:p>
        </p:txBody>
      </p:sp>
      <p:pic>
        <p:nvPicPr>
          <p:cNvPr id="1026" name="Picture 2" descr="Garde Côtière Auxiliaire Canadienne (Québe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2452817"/>
            <a:ext cx="2421924" cy="36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7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363538"/>
            <a:ext cx="7054850" cy="700087"/>
          </a:xfrm>
        </p:spPr>
        <p:txBody>
          <a:bodyPr>
            <a:noAutofit/>
          </a:bodyPr>
          <a:lstStyle/>
          <a:p>
            <a:r>
              <a:rPr lang="fr-CA" dirty="0"/>
              <a:t>Ordre du jour 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80443" y="1203671"/>
            <a:ext cx="86729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ts val="1800"/>
              </a:lnSpc>
            </a:pPr>
            <a:r>
              <a:rPr lang="fr-CA" sz="1600" b="1" i="1" dirty="0"/>
              <a:t>1. Ouverture de l’assemblée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2. Avis de convocation</a:t>
            </a:r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   (Constatation de la régularité de la convocation et du quorum)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3. Adoption de l’ordre du jour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4. Allocutions de nos élus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5. Lecture et adoption du procès-verbal de l’assemblée générale du 28 janvier 2023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	</a:t>
            </a:r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	5.1 Suites au procès-verbal.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6. Rapport financier :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	</a:t>
            </a:r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	6.1 Présentation des états financiers au 31 octobre 2023;</a:t>
            </a:r>
          </a:p>
          <a:p>
            <a:pPr hangingPunct="0">
              <a:lnSpc>
                <a:spcPts val="1800"/>
              </a:lnSpc>
            </a:pP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	6.1.1 Période de questions sur les états financiers;</a:t>
            </a:r>
          </a:p>
          <a:p>
            <a:pPr hangingPunct="0">
              <a:lnSpc>
                <a:spcPts val="1800"/>
              </a:lnSpc>
            </a:pP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	6.2 Nomination d’un vérificateur pour 2024.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7. Bilan des opérations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 </a:t>
            </a:r>
            <a:endParaRPr lang="fr-CA" sz="1600" b="1" dirty="0"/>
          </a:p>
          <a:p>
            <a:pPr hangingPunct="0">
              <a:lnSpc>
                <a:spcPts val="1800"/>
              </a:lnSpc>
            </a:pPr>
            <a:r>
              <a:rPr lang="fr-CA" sz="1600" b="1" i="1" dirty="0"/>
              <a:t>8. Rapports des comités</a:t>
            </a:r>
            <a:endParaRPr lang="fr-CA" sz="1600" b="1" dirty="0"/>
          </a:p>
        </p:txBody>
      </p:sp>
    </p:spTree>
    <p:extLst>
      <p:ext uri="{BB962C8B-B14F-4D97-AF65-F5344CB8AC3E}">
        <p14:creationId xmlns:p14="http://schemas.microsoft.com/office/powerpoint/2010/main" val="320848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82" y="2052638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8054" y="295737"/>
            <a:ext cx="55399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400" b="1" dirty="0"/>
              <a:t>Levée de fonds</a:t>
            </a:r>
            <a:br>
              <a:rPr lang="fr-CA" sz="4400" b="1" dirty="0"/>
            </a:br>
            <a:r>
              <a:rPr lang="fr-CA" sz="4400" b="1" dirty="0"/>
              <a:t>(hot-dog/poutine)</a:t>
            </a:r>
          </a:p>
        </p:txBody>
      </p:sp>
    </p:spTree>
    <p:extLst>
      <p:ext uri="{BB962C8B-B14F-4D97-AF65-F5344CB8AC3E}">
        <p14:creationId xmlns:p14="http://schemas.microsoft.com/office/powerpoint/2010/main" val="384028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28585" y="411892"/>
            <a:ext cx="5511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/>
              <a:t>Le retour en force du Rallye des Iles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42" y="2378112"/>
            <a:ext cx="3791907" cy="213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7350" y="3746518"/>
            <a:ext cx="3266500" cy="1837407"/>
          </a:xfrm>
          <a:prstGeom prst="rect">
            <a:avLst/>
          </a:prstGeom>
        </p:spPr>
      </p:pic>
      <p:pic>
        <p:nvPicPr>
          <p:cNvPr id="8" name="Image 7" descr="Une image contenant habits, homme, personne, femme&#10;&#10;Description générée automatiquement">
            <a:extLst>
              <a:ext uri="{FF2B5EF4-FFF2-40B4-BE49-F238E27FC236}">
                <a16:creationId xmlns:a16="http://schemas.microsoft.com/office/drawing/2014/main" id="{3577312A-EEE5-537A-A8E7-5D455A957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95" y="4392195"/>
            <a:ext cx="3651400" cy="2053913"/>
          </a:xfrm>
          <a:prstGeom prst="rect">
            <a:avLst/>
          </a:prstGeom>
        </p:spPr>
      </p:pic>
      <p:pic>
        <p:nvPicPr>
          <p:cNvPr id="10" name="Image 9" descr="Une image contenant plein air, herbe, arbre, barrière&#10;&#10;Description générée automatiquement">
            <a:extLst>
              <a:ext uri="{FF2B5EF4-FFF2-40B4-BE49-F238E27FC236}">
                <a16:creationId xmlns:a16="http://schemas.microsoft.com/office/drawing/2014/main" id="{BF5D2557-C4F7-0255-A1FE-791504403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50" y="1813783"/>
            <a:ext cx="3211120" cy="18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3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81449" y="486032"/>
            <a:ext cx="6534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b="1" dirty="0"/>
              <a:t>Party de fermeture,</a:t>
            </a:r>
          </a:p>
          <a:p>
            <a:r>
              <a:rPr lang="fr-CA" sz="4000" b="1" dirty="0"/>
              <a:t>	</a:t>
            </a:r>
            <a:r>
              <a:rPr lang="fr-CA" sz="2000" b="1" dirty="0"/>
              <a:t>célébration de nos anciens Commodores</a:t>
            </a:r>
            <a:endParaRPr lang="fr-CA" sz="4000" b="1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62" y="1751682"/>
            <a:ext cx="3292168" cy="185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76" y="2908452"/>
            <a:ext cx="4381939" cy="2464841"/>
          </a:xfrm>
          <a:prstGeom prst="rect">
            <a:avLst/>
          </a:prstGeom>
        </p:spPr>
      </p:pic>
      <p:pic>
        <p:nvPicPr>
          <p:cNvPr id="8" name="Image 7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9B9E1736-1FCE-BFF7-8556-802448F6F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8" y="3936014"/>
            <a:ext cx="3827428" cy="28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22637" y="387177"/>
            <a:ext cx="5931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/>
              <a:t>Activités saison 2024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637" y="1651849"/>
            <a:ext cx="67550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-Cocktail du Commodore, début juin</a:t>
            </a:r>
          </a:p>
          <a:p>
            <a:endParaRPr lang="fr-CA" sz="2800" dirty="0"/>
          </a:p>
          <a:p>
            <a:r>
              <a:rPr lang="fr-CA" sz="2800" dirty="0"/>
              <a:t>-Pirate de l’espoir, 22 juin </a:t>
            </a:r>
          </a:p>
          <a:p>
            <a:endParaRPr lang="fr-CA" sz="2800" dirty="0"/>
          </a:p>
          <a:p>
            <a:r>
              <a:rPr lang="fr-CA" sz="2800" dirty="0"/>
              <a:t>-Vaisseau D’Or, 16 août</a:t>
            </a:r>
          </a:p>
          <a:p>
            <a:endParaRPr lang="fr-CA" sz="2800" dirty="0"/>
          </a:p>
          <a:p>
            <a:r>
              <a:rPr lang="fr-CA" sz="2800" dirty="0"/>
              <a:t>-Bateau illuminée, 17 août</a:t>
            </a:r>
          </a:p>
          <a:p>
            <a:endParaRPr lang="fr-CA" sz="2800" dirty="0"/>
          </a:p>
          <a:p>
            <a:r>
              <a:rPr lang="fr-CA" sz="2800" dirty="0"/>
              <a:t>-Rallye des Iles, 14 septembre </a:t>
            </a:r>
          </a:p>
          <a:p>
            <a:endParaRPr lang="fr-CA" sz="2800" dirty="0"/>
          </a:p>
          <a:p>
            <a:r>
              <a:rPr lang="fr-CA" sz="2800" dirty="0"/>
              <a:t>-Party de fermeture, 14 septembre</a:t>
            </a:r>
          </a:p>
          <a:p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507749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1676E9-623A-8C6D-2E5A-2A582C49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5B630E-24FB-D126-4BA9-5A28F120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5B09B3-D8DF-B685-D0BE-7B24D90E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4" y="1770077"/>
            <a:ext cx="6278947" cy="27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3E640C-89EA-53EB-C661-775055D25CE7}"/>
              </a:ext>
            </a:extLst>
          </p:cNvPr>
          <p:cNvSpPr txBox="1"/>
          <p:nvPr/>
        </p:nvSpPr>
        <p:spPr>
          <a:xfrm>
            <a:off x="3112316" y="5066950"/>
            <a:ext cx="488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4000" b="1" dirty="0"/>
              <a:t>22 juin 2024</a:t>
            </a:r>
          </a:p>
        </p:txBody>
      </p:sp>
    </p:spTree>
    <p:extLst>
      <p:ext uri="{BB962C8B-B14F-4D97-AF65-F5344CB8AC3E}">
        <p14:creationId xmlns:p14="http://schemas.microsoft.com/office/powerpoint/2010/main" val="412795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6B65B7-8793-B9B4-B085-73691CAC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CF3FE9-51E6-4366-BC86-7B13BCBC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8B41784C-2825-6A5B-AF1C-F77FE61B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82" y="1679852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CD5FA3-4AB5-A1E5-793E-C0000EBAEA59}"/>
              </a:ext>
            </a:extLst>
          </p:cNvPr>
          <p:cNvSpPr txBox="1"/>
          <p:nvPr/>
        </p:nvSpPr>
        <p:spPr>
          <a:xfrm>
            <a:off x="1687339" y="356413"/>
            <a:ext cx="4991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/>
              <a:t>Levée de fonds</a:t>
            </a:r>
            <a:br>
              <a:rPr lang="fr-CA" sz="4000" b="1" dirty="0"/>
            </a:br>
            <a:r>
              <a:rPr lang="fr-CA" sz="4000" b="1" dirty="0"/>
              <a:t>(hot-dog/poutine)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387AAC-7E83-C91F-BD03-D646089B6071}"/>
              </a:ext>
            </a:extLst>
          </p:cNvPr>
          <p:cNvSpPr txBox="1"/>
          <p:nvPr/>
        </p:nvSpPr>
        <p:spPr>
          <a:xfrm>
            <a:off x="1057013" y="5875614"/>
            <a:ext cx="670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16 août 2024, Évènement thème: </a:t>
            </a:r>
            <a:r>
              <a:rPr lang="fr-CA" sz="3200" b="1" dirty="0"/>
              <a:t>Elvis Presley</a:t>
            </a:r>
          </a:p>
        </p:txBody>
      </p:sp>
    </p:spTree>
    <p:extLst>
      <p:ext uri="{BB962C8B-B14F-4D97-AF65-F5344CB8AC3E}">
        <p14:creationId xmlns:p14="http://schemas.microsoft.com/office/powerpoint/2010/main" val="201296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2DEABF-FE73-F68A-4CC8-B17D3E68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D7FFDD-CAB8-923A-A19E-2DDC474B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BF7B96-D81F-9EA7-116A-E16FB729C721}"/>
              </a:ext>
            </a:extLst>
          </p:cNvPr>
          <p:cNvSpPr txBox="1"/>
          <p:nvPr/>
        </p:nvSpPr>
        <p:spPr>
          <a:xfrm>
            <a:off x="495422" y="169901"/>
            <a:ext cx="6944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/>
              <a:t>Bateau Illuminé</a:t>
            </a:r>
          </a:p>
        </p:txBody>
      </p:sp>
      <p:pic>
        <p:nvPicPr>
          <p:cNvPr id="2050" name="Picture 2" descr="La Parade des Bateaux illuminés avec Galaxy « Bien Sur » – Destination ...">
            <a:extLst>
              <a:ext uri="{FF2B5EF4-FFF2-40B4-BE49-F238E27FC236}">
                <a16:creationId xmlns:a16="http://schemas.microsoft.com/office/drawing/2014/main" id="{5A597708-B222-5142-480C-0B300F52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7" y="1456190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ade des bateaux illuminés Marina Saurel 2018 - YouTube">
            <a:extLst>
              <a:ext uri="{FF2B5EF4-FFF2-40B4-BE49-F238E27FC236}">
                <a16:creationId xmlns:a16="http://schemas.microsoft.com/office/drawing/2014/main" id="{7117CD06-534D-756D-10CB-E5025AD8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89" y="2653761"/>
            <a:ext cx="5015372" cy="28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6206FA-A317-BB61-ED53-73D9E9BEAEFD}"/>
              </a:ext>
            </a:extLst>
          </p:cNvPr>
          <p:cNvSpPr txBox="1"/>
          <p:nvPr/>
        </p:nvSpPr>
        <p:spPr>
          <a:xfrm>
            <a:off x="1333850" y="5998128"/>
            <a:ext cx="540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17 août 2024</a:t>
            </a:r>
          </a:p>
        </p:txBody>
      </p:sp>
      <p:pic>
        <p:nvPicPr>
          <p:cNvPr id="7" name="Image 6" descr="Une image contenant plein air, bateau, lac, eau&#10;&#10;Description générée automatiquement">
            <a:extLst>
              <a:ext uri="{FF2B5EF4-FFF2-40B4-BE49-F238E27FC236}">
                <a16:creationId xmlns:a16="http://schemas.microsoft.com/office/drawing/2014/main" id="{7B3B339C-1C79-6A80-72BB-D7E32B6E3E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72" y="3957112"/>
            <a:ext cx="3644380" cy="2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3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27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en-US" dirty="0" err="1"/>
              <a:t>Réalisations</a:t>
            </a:r>
            <a:r>
              <a:rPr lang="en-US" dirty="0"/>
              <a:t> 2023</a:t>
            </a:r>
            <a:br>
              <a:rPr lang="en-US" dirty="0"/>
            </a:b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0" y="1314450"/>
            <a:ext cx="8158163" cy="5445125"/>
          </a:xfrm>
        </p:spPr>
        <p:txBody>
          <a:bodyPr>
            <a:normAutofit/>
          </a:bodyPr>
          <a:lstStyle/>
          <a:p>
            <a:r>
              <a:rPr lang="fr-CA" b="1" dirty="0"/>
              <a:t>Programme FARR: Gouvernement du Québec, ville de Sorel-Tracy et vous les membres</a:t>
            </a:r>
          </a:p>
        </p:txBody>
      </p:sp>
      <p:pic>
        <p:nvPicPr>
          <p:cNvPr id="3074" name="Picture 2" descr="9f11e809-6532-49c0-a711-6f3993f2fb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7" y="2553729"/>
            <a:ext cx="2750551" cy="15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lle de Sorel-Trac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1" y="2301454"/>
            <a:ext cx="1622853" cy="14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53" y="3628672"/>
            <a:ext cx="3874358" cy="2492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2583" y="2104672"/>
            <a:ext cx="107750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87,610$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2594920" y="2397211"/>
            <a:ext cx="129334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340,000$</a:t>
            </a:r>
            <a:endParaRPr lang="fr-CA" dirty="0"/>
          </a:p>
        </p:txBody>
      </p:sp>
      <p:sp>
        <p:nvSpPr>
          <p:cNvPr id="11" name="AutoShape 8" descr="CLD Pierre-De Saur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6" name="Picture 12" descr="CLD Pierre-De Saur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91" y="4630533"/>
            <a:ext cx="1741874" cy="9006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6952252" y="4275439"/>
            <a:ext cx="117849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20,000$</a:t>
            </a:r>
            <a:endParaRPr lang="fr-CA" dirty="0"/>
          </a:p>
        </p:txBody>
      </p:sp>
      <p:sp>
        <p:nvSpPr>
          <p:cNvPr id="13" name="TextBox 12"/>
          <p:cNvSpPr txBox="1"/>
          <p:nvPr/>
        </p:nvSpPr>
        <p:spPr>
          <a:xfrm rot="20144148">
            <a:off x="1002358" y="3353054"/>
            <a:ext cx="701432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Programme FARR $100,000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16382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28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en-US" dirty="0" err="1"/>
              <a:t>Réalisations</a:t>
            </a:r>
            <a:r>
              <a:rPr lang="en-US" dirty="0"/>
              <a:t> 2023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788565" y="1384183"/>
            <a:ext cx="8355435" cy="64040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A" sz="2000" dirty="0"/>
          </a:p>
          <a:p>
            <a:r>
              <a:rPr lang="fr-CA" b="1" dirty="0"/>
              <a:t>Un album souvenir du 50</a:t>
            </a:r>
            <a:r>
              <a:rPr lang="fr-CA" b="1" baseline="30000" dirty="0"/>
              <a:t>ième</a:t>
            </a:r>
            <a:r>
              <a:rPr lang="fr-CA" b="1" dirty="0"/>
              <a:t> anniversaire de la Marina se Saurel fût produit avec la collaboration de M. Jean-Claude </a:t>
            </a:r>
            <a:r>
              <a:rPr lang="fr-CA" b="1" dirty="0" err="1"/>
              <a:t>St-Arnault</a:t>
            </a:r>
            <a:endParaRPr lang="fr-CA" b="1" dirty="0"/>
          </a:p>
          <a:p>
            <a:r>
              <a:rPr lang="fr-CA" b="1" dirty="0"/>
              <a:t>Des nouveaux fanions et certains objets promotionnels ont été créés pour le 50</a:t>
            </a:r>
            <a:r>
              <a:rPr lang="fr-CA" b="1" baseline="30000" dirty="0"/>
              <a:t>ième</a:t>
            </a:r>
            <a:r>
              <a:rPr lang="fr-CA" b="1" dirty="0"/>
              <a:t> anniversaire de la marina</a:t>
            </a:r>
          </a:p>
          <a:p>
            <a:r>
              <a:rPr lang="fr-CA" b="1" dirty="0"/>
              <a:t>Les rangées B-C-D-E-F-G au PNS ont été refaites et l’électricité a été mise à jour </a:t>
            </a:r>
          </a:p>
          <a:p>
            <a:r>
              <a:rPr lang="fr-CA" b="1" dirty="0"/>
              <a:t>Les puces pour le PNR ont été mises en services</a:t>
            </a:r>
          </a:p>
          <a:p>
            <a:r>
              <a:rPr lang="fr-CA" b="1" dirty="0"/>
              <a:t>La rampe nord au PNR a été mise aux normes</a:t>
            </a:r>
          </a:p>
          <a:p>
            <a:r>
              <a:rPr lang="fr-CA" b="1" dirty="0"/>
              <a:t>Des caméras ont été installées pour une plus grande sécurité de nos plaisanciers et de nos équipements</a:t>
            </a:r>
          </a:p>
          <a:p>
            <a:pPr marL="0" indent="0">
              <a:buNone/>
            </a:pPr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9043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F4299-157D-1516-BCE5-0D836035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F23F1B-0BEC-9BA8-C8CE-D1E595F1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29</a:t>
            </a:fld>
            <a:endParaRPr lang="en-CA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90DB5DF-E98E-39D8-DC1F-2131C692CA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8565" y="1384183"/>
            <a:ext cx="8355435" cy="640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CA" dirty="0"/>
          </a:p>
          <a:p>
            <a:r>
              <a:rPr lang="fr-CA" b="1" dirty="0"/>
              <a:t>Notre système informatique est en constante amélioration</a:t>
            </a:r>
          </a:p>
          <a:p>
            <a:r>
              <a:rPr lang="fr-CA" b="1" dirty="0"/>
              <a:t>Des panneaux permanents indiquant les rangées ont été installés au PNS</a:t>
            </a:r>
          </a:p>
          <a:p>
            <a:r>
              <a:rPr lang="fr-CA" b="1" dirty="0"/>
              <a:t>Plusieurs demandes de subventions à tous les pallier de gouvernement ont été produites</a:t>
            </a:r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58792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363538"/>
            <a:ext cx="7054850" cy="700087"/>
          </a:xfrm>
        </p:spPr>
        <p:txBody>
          <a:bodyPr>
            <a:noAutofit/>
          </a:bodyPr>
          <a:lstStyle/>
          <a:p>
            <a:r>
              <a:rPr lang="fr-CA" dirty="0"/>
              <a:t>Ordre du jour (suite)</a:t>
            </a: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615488" y="1481800"/>
            <a:ext cx="8440925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9. Projets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 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10. Avis de motion 2024 :</a:t>
            </a:r>
            <a:endParaRPr lang="fr-CA" sz="1600" b="1" i="1" kern="700" dirty="0">
              <a:solidFill>
                <a:srgbClr val="FF0000"/>
              </a:solidFill>
            </a:endParaRPr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</a:t>
            </a:r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10.1 Tarification 2024</a:t>
            </a:r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 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11. Varia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 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12. Période de questions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 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13. Élections :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</a:t>
            </a:r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13.1 Nomination d’un président d’élection et des scrutateurs;</a:t>
            </a:r>
          </a:p>
          <a:p>
            <a:pPr hangingPunct="0">
              <a:lnSpc>
                <a:spcPts val="1400"/>
              </a:lnSpc>
            </a:pP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13.2 Directeurs sortants;</a:t>
            </a:r>
          </a:p>
          <a:p>
            <a:pPr hangingPunct="0">
              <a:lnSpc>
                <a:spcPts val="1400"/>
              </a:lnSpc>
            </a:pPr>
            <a:endParaRPr lang="fr-CA" sz="1600" b="1" i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13.3 Mises en nomination des candidats.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 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14. Tirages :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</a:t>
            </a:r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14.1 Pour les quais mis en disponibilité lors des absences;</a:t>
            </a:r>
          </a:p>
          <a:p>
            <a:pPr hangingPunct="0">
              <a:lnSpc>
                <a:spcPts val="1400"/>
              </a:lnSpc>
            </a:pP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	14.2 Pour les matages.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 </a:t>
            </a:r>
            <a:endParaRPr lang="fr-CA" sz="1600" b="1" kern="700" dirty="0"/>
          </a:p>
          <a:p>
            <a:pPr hangingPunct="0">
              <a:lnSpc>
                <a:spcPts val="1400"/>
              </a:lnSpc>
            </a:pPr>
            <a:r>
              <a:rPr lang="fr-CA" sz="1600" b="1" i="1" kern="700" dirty="0"/>
              <a:t>15. Levée de l’assemblée</a:t>
            </a:r>
            <a:endParaRPr lang="fr-CA" sz="1600" b="1" kern="700" dirty="0"/>
          </a:p>
        </p:txBody>
      </p:sp>
    </p:spTree>
    <p:extLst>
      <p:ext uri="{BB962C8B-B14F-4D97-AF65-F5344CB8AC3E}">
        <p14:creationId xmlns:p14="http://schemas.microsoft.com/office/powerpoint/2010/main" val="536737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Budget 2024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30</a:t>
            </a:fld>
            <a:endParaRPr lang="en-CA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55026"/>
              </p:ext>
            </p:extLst>
          </p:nvPr>
        </p:nvGraphicFramePr>
        <p:xfrm>
          <a:off x="1894703" y="1264059"/>
          <a:ext cx="4514335" cy="488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7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Augmentation</a:t>
                      </a:r>
                      <a:r>
                        <a:rPr lang="fr-FR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salariale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15,900.00 $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Augmentation</a:t>
                      </a:r>
                      <a:r>
                        <a:rPr lang="en-US" sz="1000" u="none" strike="noStrike" baseline="0" dirty="0">
                          <a:effectLst/>
                        </a:rPr>
                        <a:t> </a:t>
                      </a:r>
                      <a:r>
                        <a:rPr lang="en-US" sz="1000" u="none" strike="noStrike" baseline="0" dirty="0" err="1">
                          <a:effectLst/>
                        </a:rPr>
                        <a:t>intérêt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15,000,00 $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57">
                <a:tc gridSpan="2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renouvellement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prêt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draggage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octobre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57">
                <a:tc gridSpan="2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35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Charges</a:t>
                      </a:r>
                      <a:r>
                        <a:rPr lang="en-US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1,852,326.00 $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1,883,226.00 $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4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Produits</a:t>
                      </a:r>
                      <a:r>
                        <a:rPr lang="en-US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1,945,855.00 $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+4%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sng" strike="noStrike" dirty="0">
                          <a:effectLst/>
                        </a:rPr>
                        <a:t>32,704.00</a:t>
                      </a:r>
                      <a:r>
                        <a:rPr lang="en-US" sz="1000" u="none" strike="noStrike" dirty="0">
                          <a:effectLst/>
                        </a:rPr>
                        <a:t>$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1,978,559,.00$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4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Surplus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95,333.00$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470">
                <a:tc gridSpan="3"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fr-CA" sz="1000" dirty="0"/>
                        <a:t>Subvention 2023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000" dirty="0"/>
                        <a:t>85,180.00$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r>
                        <a:rPr lang="fr-CA" sz="1000" dirty="0"/>
                        <a:t>Surplus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000" u="sng" dirty="0"/>
                        <a:t>10,153.00$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47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95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9- </a:t>
            </a:r>
            <a:r>
              <a:rPr lang="en-US" dirty="0" err="1"/>
              <a:t>Commandites</a:t>
            </a:r>
            <a:r>
              <a:rPr lang="en-US" dirty="0"/>
              <a:t> </a:t>
            </a:r>
            <a:r>
              <a:rPr lang="en-US" dirty="0" err="1"/>
              <a:t>visuelles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57191" y="1550128"/>
            <a:ext cx="3794182" cy="4865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52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32</a:t>
            </a:fld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en-US" dirty="0"/>
              <a:t>9- </a:t>
            </a:r>
            <a:r>
              <a:rPr lang="en-US" dirty="0" err="1"/>
              <a:t>Projets</a:t>
            </a:r>
            <a:r>
              <a:rPr lang="en-US" dirty="0"/>
              <a:t> en </a:t>
            </a:r>
            <a:r>
              <a:rPr lang="en-US" dirty="0" err="1"/>
              <a:t>cours</a:t>
            </a:r>
            <a:r>
              <a:rPr lang="en-US" dirty="0"/>
              <a:t> /</a:t>
            </a:r>
            <a:r>
              <a:rPr lang="fr-CA" dirty="0"/>
              <a:t>à venir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03339" y="1852613"/>
            <a:ext cx="8640661" cy="435133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CA" b="1" dirty="0"/>
              <a:t>Nous allons débuter les changements de quais au PNR, la rangée X sera mise à jour avec de nouveaux quais </a:t>
            </a:r>
          </a:p>
          <a:p>
            <a:pPr>
              <a:lnSpc>
                <a:spcPct val="200000"/>
              </a:lnSpc>
            </a:pPr>
            <a:r>
              <a:rPr lang="fr-CA" b="1" dirty="0"/>
              <a:t>Il reste seulement trois rangées à changer à </a:t>
            </a:r>
            <a:r>
              <a:rPr lang="fr-CA" b="1"/>
              <a:t>la marina </a:t>
            </a:r>
            <a:r>
              <a:rPr lang="fr-CA" b="1" dirty="0"/>
              <a:t>afin de </a:t>
            </a:r>
            <a:r>
              <a:rPr lang="fr-CA" b="1"/>
              <a:t>terminer le PNS.  </a:t>
            </a:r>
            <a:endParaRPr lang="fr-CA" b="1" dirty="0"/>
          </a:p>
          <a:p>
            <a:pPr marL="0" indent="0">
              <a:lnSpc>
                <a:spcPct val="200000"/>
              </a:lnSpc>
              <a:buNone/>
            </a:pPr>
            <a:endParaRPr lang="fr-CA" b="1" dirty="0"/>
          </a:p>
          <a:p>
            <a:pPr>
              <a:lnSpc>
                <a:spcPct val="200000"/>
              </a:lnSpc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47458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2017/01/21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33</a:t>
            </a:fld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700" y="790833"/>
            <a:ext cx="6711654" cy="5457574"/>
          </a:xfrm>
          <a:prstGeom prst="rect">
            <a:avLst/>
          </a:prstGeom>
        </p:spPr>
        <p:txBody>
          <a:bodyPr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00000"/>
              </a:lnSpc>
            </a:pPr>
            <a:r>
              <a:rPr lang="en-CA" b="1" dirty="0"/>
              <a:t>Mise </a:t>
            </a:r>
            <a:r>
              <a:rPr lang="fr-CA" b="1" dirty="0"/>
              <a:t>à jour du système informatique continuel</a:t>
            </a:r>
          </a:p>
          <a:p>
            <a:pPr>
              <a:lnSpc>
                <a:spcPct val="200000"/>
              </a:lnSpc>
            </a:pPr>
            <a:r>
              <a:rPr lang="fr-CA" b="1" dirty="0"/>
              <a:t>Amélioration/rénovation des salles de bain au PNS par la ville de Sorel-Tracy</a:t>
            </a:r>
          </a:p>
          <a:p>
            <a:pPr>
              <a:lnSpc>
                <a:spcPct val="200000"/>
              </a:lnSpc>
            </a:pPr>
            <a:r>
              <a:rPr lang="fr-CA" b="1" dirty="0"/>
              <a:t>Rabais de début de saison au Belvédère, rabais de $10 sur les cartes cadeau de $100 </a:t>
            </a:r>
          </a:p>
          <a:p>
            <a:pPr marL="0" indent="0">
              <a:lnSpc>
                <a:spcPct val="200000"/>
              </a:lnSpc>
              <a:buFont typeface="Wingdings 3" charset="2"/>
              <a:buNone/>
            </a:pPr>
            <a:endParaRPr lang="fr-CA" b="1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7751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34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39700"/>
            <a:ext cx="7054850" cy="1400175"/>
          </a:xfrm>
        </p:spPr>
        <p:txBody>
          <a:bodyPr/>
          <a:lstStyle/>
          <a:p>
            <a:r>
              <a:rPr lang="en-US" dirty="0"/>
              <a:t>Rappels</a:t>
            </a:r>
            <a:r>
              <a:rPr lang="en-US" sz="1600" dirty="0"/>
              <a:t>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0" y="1260475"/>
            <a:ext cx="8140700" cy="5445125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fr-FR" b="1" dirty="0"/>
              <a:t>Courtoisie sur les quais et interdiction d’altérer les nouveaux quais</a:t>
            </a:r>
          </a:p>
          <a:p>
            <a:pPr>
              <a:lnSpc>
                <a:spcPts val="2400"/>
              </a:lnSpc>
            </a:pPr>
            <a:r>
              <a:rPr lang="fr-FR" b="1" dirty="0"/>
              <a:t>Courtoisie envers le personnel, les membres et les visiteurs; aucune tolérance pour l’agressivité verbale ou physique</a:t>
            </a:r>
          </a:p>
          <a:p>
            <a:pPr>
              <a:lnSpc>
                <a:spcPts val="2400"/>
              </a:lnSpc>
            </a:pPr>
            <a:r>
              <a:rPr lang="fr-FR" b="1" dirty="0"/>
              <a:t>Courtoisie sur l’eau envers nos ami(e)s marins et les riverains</a:t>
            </a:r>
          </a:p>
          <a:p>
            <a:pPr>
              <a:lnSpc>
                <a:spcPts val="2400"/>
              </a:lnSpc>
            </a:pPr>
            <a:r>
              <a:rPr lang="fr-FR" b="1" dirty="0"/>
              <a:t>Animaux en laisse en tout temps et ramassage d’excréments.  Utiliser les sacs prévus à cette fin.</a:t>
            </a:r>
          </a:p>
          <a:p>
            <a:pPr>
              <a:lnSpc>
                <a:spcPts val="2400"/>
              </a:lnSpc>
            </a:pPr>
            <a:r>
              <a:rPr lang="fr-FR" b="1" dirty="0"/>
              <a:t>Les membres doivent signaler tous les départs de 24 heures et plus par SMS (450-742-9056), en spécifiant la date de retour prévue. Article #48 des règlements généraux</a:t>
            </a:r>
          </a:p>
          <a:p>
            <a:pPr>
              <a:lnSpc>
                <a:spcPts val="2400"/>
              </a:lnSpc>
            </a:pPr>
            <a:r>
              <a:rPr lang="fr-FR" b="1" dirty="0"/>
              <a:t>Annexes: Seul un membre locateur en règle pourra se procurer un espace de quai; une preuve de propriété sera exigée</a:t>
            </a:r>
          </a:p>
        </p:txBody>
      </p:sp>
    </p:spTree>
    <p:extLst>
      <p:ext uri="{BB962C8B-B14F-4D97-AF65-F5344CB8AC3E}">
        <p14:creationId xmlns:p14="http://schemas.microsoft.com/office/powerpoint/2010/main" val="4089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35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en-US" dirty="0"/>
              <a:t>Rappels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336" y="1442907"/>
            <a:ext cx="7197754" cy="4805494"/>
          </a:xfrm>
        </p:spPr>
        <p:txBody>
          <a:bodyPr>
            <a:normAutofit fontScale="92500"/>
          </a:bodyPr>
          <a:lstStyle/>
          <a:p>
            <a:pPr>
              <a:lnSpc>
                <a:spcPts val="2400"/>
              </a:lnSpc>
            </a:pPr>
            <a:r>
              <a:rPr lang="fr-CA" b="1" dirty="0"/>
              <a:t>Afin de maximiser nos revenus;</a:t>
            </a:r>
          </a:p>
          <a:p>
            <a:pPr lvl="1">
              <a:lnSpc>
                <a:spcPts val="2400"/>
              </a:lnSpc>
            </a:pPr>
            <a:r>
              <a:rPr lang="fr-CA" b="1" dirty="0"/>
              <a:t>Une location pour une demi-saison ne sera possible qu’à partir du 1</a:t>
            </a:r>
            <a:r>
              <a:rPr lang="fr-CA" b="1" baseline="30000" dirty="0"/>
              <a:t>er</a:t>
            </a:r>
            <a:r>
              <a:rPr lang="fr-CA" b="1" dirty="0"/>
              <a:t>  août;</a:t>
            </a:r>
          </a:p>
          <a:p>
            <a:pPr lvl="1">
              <a:lnSpc>
                <a:spcPts val="2400"/>
              </a:lnSpc>
            </a:pPr>
            <a:r>
              <a:rPr lang="fr-CA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Visa/Master </a:t>
            </a:r>
            <a:r>
              <a:rPr lang="fr-CA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Card</a:t>
            </a:r>
            <a:r>
              <a:rPr lang="fr-CA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: nous vous suggérons cette année de payer votre cotisation </a:t>
            </a:r>
            <a:r>
              <a:rPr lang="fr-CA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soit,</a:t>
            </a:r>
            <a:r>
              <a:rPr lang="fr-CA" sz="2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par</a:t>
            </a:r>
            <a:r>
              <a:rPr lang="fr-CA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dépôt direct, argent comptant ou par chèque, afin de diminuer nos frais</a:t>
            </a:r>
          </a:p>
          <a:p>
            <a:pPr lvl="1">
              <a:lnSpc>
                <a:spcPts val="2400"/>
              </a:lnSpc>
            </a:pPr>
            <a:r>
              <a:rPr lang="fr-CA" b="1" dirty="0"/>
              <a:t>Seuls les membres du personnel sont autorisés à assigner un quai, aucun déplacement ne sera autorisé</a:t>
            </a:r>
          </a:p>
          <a:p>
            <a:pPr lvl="1">
              <a:lnSpc>
                <a:spcPts val="2400"/>
              </a:lnSpc>
            </a:pPr>
            <a:r>
              <a:rPr lang="fr-CA" b="1" dirty="0"/>
              <a:t>Respect d’autrui: utilisation du préau, heure de couvre-feu…  règlementation en général</a:t>
            </a:r>
          </a:p>
          <a:p>
            <a:pPr lvl="1">
              <a:lnSpc>
                <a:spcPts val="2400"/>
              </a:lnSpc>
            </a:pPr>
            <a:r>
              <a:rPr lang="fr-CA" b="1" dirty="0"/>
              <a:t>Nous vous demandons de bien ouvrir vos bouchons d’essence et de vidange vous-même afin d’éviter des incidents</a:t>
            </a:r>
          </a:p>
        </p:txBody>
      </p:sp>
    </p:spTree>
    <p:extLst>
      <p:ext uri="{BB962C8B-B14F-4D97-AF65-F5344CB8AC3E}">
        <p14:creationId xmlns:p14="http://schemas.microsoft.com/office/powerpoint/2010/main" val="3272304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2348" y="363158"/>
            <a:ext cx="7055380" cy="1400530"/>
          </a:xfrm>
        </p:spPr>
        <p:txBody>
          <a:bodyPr/>
          <a:lstStyle/>
          <a:p>
            <a:r>
              <a:rPr lang="en-US" dirty="0"/>
              <a:t>Rappels</a:t>
            </a:r>
            <a:r>
              <a:rPr lang="en-US" sz="1600" dirty="0"/>
              <a:t>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248" y="1682174"/>
            <a:ext cx="8140675" cy="54454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fr-CA" b="1" dirty="0"/>
              <a:t>Réciprocité avec l’Auberge </a:t>
            </a:r>
            <a:r>
              <a:rPr lang="fr-CA" b="1" dirty="0" err="1"/>
              <a:t>Handfield</a:t>
            </a:r>
            <a:endParaRPr lang="fr-CA" b="1" dirty="0"/>
          </a:p>
          <a:p>
            <a:pPr lvl="2" indent="-246063">
              <a:lnSpc>
                <a:spcPts val="2400"/>
              </a:lnSpc>
            </a:pPr>
            <a:r>
              <a:rPr lang="fr-FR" b="1" dirty="0"/>
              <a:t>25% de rabais sur vos nuitées à quai;</a:t>
            </a:r>
          </a:p>
          <a:p>
            <a:pPr lvl="2" indent="-246063">
              <a:lnSpc>
                <a:spcPct val="120000"/>
              </a:lnSpc>
            </a:pPr>
            <a:r>
              <a:rPr lang="fr-FR" b="1" dirty="0"/>
              <a:t>50% de rabais sur les chambres</a:t>
            </a:r>
          </a:p>
          <a:p>
            <a:pPr marL="896957" lvl="2" indent="0">
              <a:lnSpc>
                <a:spcPct val="120000"/>
              </a:lnSpc>
              <a:buNone/>
            </a:pPr>
            <a:endParaRPr lang="fr-FR" b="1" dirty="0"/>
          </a:p>
          <a:p>
            <a:pPr>
              <a:lnSpc>
                <a:spcPts val="2400"/>
              </a:lnSpc>
            </a:pPr>
            <a:r>
              <a:rPr lang="fr-CA" b="1" dirty="0"/>
              <a:t>Réciprocité avec la Marina de Trois-Rivières de l’Île Quentin</a:t>
            </a:r>
          </a:p>
          <a:p>
            <a:pPr lvl="2">
              <a:lnSpc>
                <a:spcPts val="2400"/>
              </a:lnSpc>
            </a:pPr>
            <a:r>
              <a:rPr lang="fr-CA" b="1" dirty="0"/>
              <a:t>25% de rabais</a:t>
            </a:r>
          </a:p>
          <a:p>
            <a:pPr marL="896957" lvl="2" indent="0">
              <a:lnSpc>
                <a:spcPct val="120000"/>
              </a:lnSpc>
              <a:buNone/>
            </a:pPr>
            <a:endParaRPr lang="fr-CA" b="1" dirty="0"/>
          </a:p>
          <a:p>
            <a:pPr>
              <a:lnSpc>
                <a:spcPts val="2400"/>
              </a:lnSpc>
            </a:pPr>
            <a:r>
              <a:rPr lang="fr-FR" b="1" dirty="0"/>
              <a:t>Le</a:t>
            </a:r>
            <a:r>
              <a:rPr lang="fr-CA" b="1" dirty="0"/>
              <a:t>s dates de la saison 2024 sont :</a:t>
            </a:r>
          </a:p>
          <a:p>
            <a:pPr lvl="1">
              <a:lnSpc>
                <a:spcPts val="2400"/>
              </a:lnSpc>
            </a:pPr>
            <a:r>
              <a:rPr lang="fr-FR" b="1" dirty="0"/>
              <a:t>PNS: ouverture, le jeudi</a:t>
            </a:r>
            <a:r>
              <a:rPr lang="fr-CA" b="1" dirty="0"/>
              <a:t> 9 mai, fermeture le mardi 15 octobre</a:t>
            </a:r>
            <a:endParaRPr lang="fr-FR" b="1" dirty="0"/>
          </a:p>
          <a:p>
            <a:pPr lvl="1">
              <a:lnSpc>
                <a:spcPts val="2400"/>
              </a:lnSpc>
            </a:pPr>
            <a:r>
              <a:rPr lang="fr-CA" b="1" dirty="0"/>
              <a:t>PNR: ouverture, le jeudi 23 mai, fermeture le mardi le 8 octobre</a:t>
            </a:r>
            <a:endParaRPr lang="fr-F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11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2352" y="2131883"/>
            <a:ext cx="8348009" cy="4021089"/>
          </a:xfrm>
        </p:spPr>
        <p:txBody>
          <a:bodyPr>
            <a:normAutofit/>
          </a:bodyPr>
          <a:lstStyle/>
          <a:p>
            <a:pPr hangingPunct="0">
              <a:lnSpc>
                <a:spcPts val="1400"/>
              </a:lnSpc>
            </a:pPr>
            <a:r>
              <a:rPr lang="fr-CA" b="1" dirty="0">
                <a:solidFill>
                  <a:schemeClr val="tx1"/>
                </a:solidFill>
              </a:rPr>
              <a:t>10.1 Tarification 2024</a:t>
            </a:r>
            <a:r>
              <a:rPr lang="fr-CA" dirty="0">
                <a:solidFill>
                  <a:schemeClr val="tx1"/>
                </a:solidFill>
              </a:rPr>
              <a:t>;</a:t>
            </a:r>
          </a:p>
          <a:p>
            <a:pPr marL="0" indent="0" hangingPunct="0">
              <a:lnSpc>
                <a:spcPts val="14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 hangingPunct="0">
              <a:lnSpc>
                <a:spcPts val="14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 hangingPunct="0">
              <a:lnSpc>
                <a:spcPts val="14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 hangingPunct="0">
              <a:lnSpc>
                <a:spcPts val="14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lvl="1" hangingPunct="0">
              <a:lnSpc>
                <a:spcPts val="1400"/>
              </a:lnSpc>
            </a:pPr>
            <a:r>
              <a:rPr lang="fr-FR" b="1" dirty="0">
                <a:solidFill>
                  <a:schemeClr val="tx1"/>
                </a:solidFill>
              </a:rPr>
              <a:t>Le conseil d’administration propose de majorer les tarifs des droits </a:t>
            </a:r>
          </a:p>
          <a:p>
            <a:pPr marL="457207" lvl="1" indent="0" hangingPunct="0">
              <a:lnSpc>
                <a:spcPts val="14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    de quaiage pour la saison 2024 de 4 % sur ceux de 2023.</a:t>
            </a:r>
            <a:endParaRPr lang="fr-FR" sz="20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4710" y="452718"/>
            <a:ext cx="7055380" cy="873806"/>
          </a:xfrm>
        </p:spPr>
        <p:txBody>
          <a:bodyPr/>
          <a:lstStyle/>
          <a:p>
            <a:r>
              <a:rPr lang="fr-CA" dirty="0"/>
              <a:t>10- Avis de motion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8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12- Période de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15819" r="20477" b="47179"/>
          <a:stretch/>
        </p:blipFill>
        <p:spPr>
          <a:xfrm>
            <a:off x="1760563" y="2320120"/>
            <a:ext cx="5651028" cy="265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2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363538"/>
            <a:ext cx="7056438" cy="1400175"/>
          </a:xfrm>
        </p:spPr>
        <p:txBody>
          <a:bodyPr>
            <a:normAutofit/>
          </a:bodyPr>
          <a:lstStyle/>
          <a:p>
            <a:r>
              <a:rPr lang="fr-CA" dirty="0"/>
              <a:t>13- Élections </a:t>
            </a:r>
            <a:br>
              <a:rPr lang="fr-CA" dirty="0"/>
            </a:br>
            <a:r>
              <a:rPr lang="fr-CA" dirty="0"/>
              <a:t>Mises en candidature		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0" y="2136775"/>
            <a:ext cx="7805738" cy="433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400" dirty="0"/>
              <a:t>Postes à combler :</a:t>
            </a:r>
          </a:p>
          <a:p>
            <a:pPr marL="0" indent="0">
              <a:buNone/>
            </a:pPr>
            <a:r>
              <a:rPr lang="fr-CA" sz="4400" dirty="0"/>
              <a:t>Directeur sortant</a:t>
            </a:r>
          </a:p>
          <a:p>
            <a:pPr marL="0" indent="0">
              <a:buNone/>
            </a:pPr>
            <a:endParaRPr lang="fr-CA" b="1" dirty="0"/>
          </a:p>
          <a:p>
            <a:pPr marL="457200" indent="-457200">
              <a:buFont typeface="+mj-lt"/>
              <a:buAutoNum type="arabicPeriod"/>
            </a:pPr>
            <a:r>
              <a:rPr lang="fr-CA" sz="3600" b="1" dirty="0"/>
              <a:t>M. Michel Hurteau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3600" b="1" dirty="0"/>
              <a:t>M. Michel Frappier</a:t>
            </a:r>
          </a:p>
          <a:p>
            <a:pPr marL="457200" indent="-457200">
              <a:buFont typeface="+mj-lt"/>
              <a:buAutoNum type="arabicPeriod"/>
            </a:pPr>
            <a:r>
              <a:rPr lang="fr-CA" sz="3600" b="1" dirty="0"/>
              <a:t>M. Jean-Claude Tellier</a:t>
            </a:r>
          </a:p>
          <a:p>
            <a:pPr marL="0" indent="0">
              <a:buNone/>
            </a:pPr>
            <a:endParaRPr lang="fr-CA" sz="3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1147363"/>
            <a:ext cx="9144000" cy="5710638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415" y="447097"/>
            <a:ext cx="7055380" cy="700265"/>
          </a:xfrm>
        </p:spPr>
        <p:txBody>
          <a:bodyPr>
            <a:noAutofit/>
          </a:bodyPr>
          <a:lstStyle/>
          <a:p>
            <a:r>
              <a:rPr lang="fr-CA" dirty="0"/>
              <a:t>4- Allocutions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3388151" y="5237298"/>
            <a:ext cx="2475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M. Jean-Bernard </a:t>
            </a:r>
            <a:r>
              <a:rPr lang="fr-CA" b="1" dirty="0" err="1">
                <a:solidFill>
                  <a:schemeClr val="bg1"/>
                </a:solidFill>
              </a:rPr>
              <a:t>Émond</a:t>
            </a:r>
            <a:endParaRPr lang="fr-CA" b="1" dirty="0">
              <a:solidFill>
                <a:schemeClr val="bg1"/>
              </a:solidFill>
            </a:endParaRPr>
          </a:p>
          <a:p>
            <a:pPr algn="ctr"/>
            <a:r>
              <a:rPr lang="fr-CA" sz="1400" dirty="0">
                <a:solidFill>
                  <a:schemeClr val="bg1"/>
                </a:solidFill>
              </a:rPr>
              <a:t>Débuté provincial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9045" r="-836" b="4920"/>
          <a:stretch/>
        </p:blipFill>
        <p:spPr>
          <a:xfrm>
            <a:off x="5979830" y="2024330"/>
            <a:ext cx="3065929" cy="3956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6274903" y="6048735"/>
            <a:ext cx="247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M. Louis Plamondon</a:t>
            </a:r>
          </a:p>
          <a:p>
            <a:pPr algn="ctr"/>
            <a:r>
              <a:rPr lang="fr-CA" sz="1400" dirty="0">
                <a:solidFill>
                  <a:schemeClr val="bg1"/>
                </a:solidFill>
              </a:rPr>
              <a:t>Député fédéral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6532"/>
          <a:stretch/>
        </p:blipFill>
        <p:spPr>
          <a:xfrm>
            <a:off x="3272253" y="1956628"/>
            <a:ext cx="2717564" cy="3196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>
            <p:custDataLst>
              <p:tags r:id="rId8"/>
            </p:custDataLst>
          </p:nvPr>
        </p:nvSpPr>
        <p:spPr>
          <a:xfrm>
            <a:off x="548159" y="5963941"/>
            <a:ext cx="236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M. Patrick Péloquin</a:t>
            </a:r>
          </a:p>
          <a:p>
            <a:pPr algn="ctr"/>
            <a:r>
              <a:rPr lang="fr-CA" sz="1400" dirty="0">
                <a:solidFill>
                  <a:schemeClr val="bg1"/>
                </a:solidFill>
              </a:rPr>
              <a:t>Maire  de Sorel-Tracy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7" y="1837038"/>
            <a:ext cx="2973417" cy="3716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5820463"/>
      </p:ext>
    </p:extLst>
  </p:cSld>
  <p:clrMapOvr>
    <a:masterClrMapping/>
  </p:clrMapOvr>
  <p:transition spd="slow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3974" y="363158"/>
            <a:ext cx="7055380" cy="1400530"/>
          </a:xfrm>
        </p:spPr>
        <p:txBody>
          <a:bodyPr/>
          <a:lstStyle/>
          <a:p>
            <a:r>
              <a:rPr lang="fr-CA" dirty="0"/>
              <a:t>Élections – </a:t>
            </a:r>
            <a:br>
              <a:rPr lang="fr-CA" dirty="0"/>
            </a:br>
            <a:r>
              <a:rPr lang="fr-CA" dirty="0"/>
              <a:t>Processus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700" y="2148460"/>
            <a:ext cx="6711654" cy="4202913"/>
          </a:xfrm>
        </p:spPr>
        <p:txBody>
          <a:bodyPr>
            <a:normAutofit/>
          </a:bodyPr>
          <a:lstStyle/>
          <a:p>
            <a:r>
              <a:rPr lang="fr-CA" b="1" dirty="0"/>
              <a:t>Président d’élection</a:t>
            </a:r>
          </a:p>
          <a:p>
            <a:endParaRPr lang="fr-CA" b="1" dirty="0"/>
          </a:p>
          <a:p>
            <a:r>
              <a:rPr lang="fr-CA" b="1" dirty="0"/>
              <a:t>Vous devez voter électroniquement pour un maximum de </a:t>
            </a:r>
            <a:r>
              <a:rPr lang="fr-CA" b="1" dirty="0">
                <a:solidFill>
                  <a:srgbClr val="FF0000"/>
                </a:solidFill>
              </a:rPr>
              <a:t>trois</a:t>
            </a:r>
            <a:r>
              <a:rPr lang="fr-CA" b="1" dirty="0"/>
              <a:t> candidats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fr-CA" b="1"/>
              <a:t>Seuls </a:t>
            </a:r>
            <a:r>
              <a:rPr lang="fr-CA" b="1" dirty="0"/>
              <a:t>les membres peuvent voter</a:t>
            </a:r>
          </a:p>
          <a:p>
            <a:endParaRPr lang="fr-CA" b="1" dirty="0"/>
          </a:p>
          <a:p>
            <a:r>
              <a:rPr lang="fr-CA" b="1" dirty="0"/>
              <a:t>Le résultat sera produit électroniquement par pourcentage du vote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5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41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52438"/>
            <a:ext cx="7056438" cy="1400175"/>
          </a:xfrm>
        </p:spPr>
        <p:txBody>
          <a:bodyPr/>
          <a:lstStyle/>
          <a:p>
            <a:r>
              <a:rPr lang="fr-CA" dirty="0"/>
              <a:t>14- Tirages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941388" y="2211388"/>
            <a:ext cx="8202612" cy="4610100"/>
          </a:xfrm>
        </p:spPr>
        <p:txBody>
          <a:bodyPr>
            <a:normAutofit/>
          </a:bodyPr>
          <a:lstStyle/>
          <a:p>
            <a:r>
              <a:rPr lang="fr-CA" b="1" dirty="0"/>
              <a:t>Tirage pour les quais mis en disponibilité lors des absences :</a:t>
            </a:r>
          </a:p>
          <a:p>
            <a:pPr lvl="1"/>
            <a:r>
              <a:rPr lang="fr-CA" sz="2000" b="1" dirty="0"/>
              <a:t>1er prix : 300$;</a:t>
            </a:r>
          </a:p>
          <a:p>
            <a:pPr lvl="1"/>
            <a:r>
              <a:rPr lang="fr-CA" sz="2000" b="1" dirty="0"/>
              <a:t>2e prix : 200$;</a:t>
            </a:r>
          </a:p>
          <a:p>
            <a:pPr lvl="1"/>
            <a:r>
              <a:rPr lang="fr-CA" sz="2000" b="1" dirty="0"/>
              <a:t>3</a:t>
            </a:r>
            <a:r>
              <a:rPr lang="fr-CA" sz="2000" b="1" baseline="30000" dirty="0"/>
              <a:t>e</a:t>
            </a:r>
            <a:r>
              <a:rPr lang="fr-CA" sz="2000" b="1" dirty="0"/>
              <a:t> prix : quatre (4) certificats cadeaux de $25 du Belvédère</a:t>
            </a:r>
          </a:p>
          <a:p>
            <a:pPr marL="914416" lvl="2" indent="0">
              <a:buNone/>
            </a:pPr>
            <a:endParaRPr lang="fr-CA" sz="2000" b="1" dirty="0"/>
          </a:p>
          <a:p>
            <a:r>
              <a:rPr lang="fr-CA" b="1" dirty="0"/>
              <a:t>2 mâtages gratuits sont offerts parmi les membres (voiliers) durant la saison 2024.</a:t>
            </a:r>
            <a:endParaRPr lang="fr-FR" b="1" dirty="0"/>
          </a:p>
          <a:p>
            <a:pPr marL="0" indent="0">
              <a:buNone/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3783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0" y="1843088"/>
            <a:ext cx="6619875" cy="3330575"/>
          </a:xfrm>
        </p:spPr>
        <p:txBody>
          <a:bodyPr>
            <a:normAutofit/>
          </a:bodyPr>
          <a:lstStyle/>
          <a:p>
            <a:r>
              <a:rPr lang="fr-CA" dirty="0"/>
              <a:t>Merci</a:t>
            </a:r>
            <a:br>
              <a:rPr lang="fr-CA" dirty="0"/>
            </a:br>
            <a:r>
              <a:rPr lang="fr-CA" dirty="0"/>
              <a:t>et</a:t>
            </a:r>
            <a:br>
              <a:rPr lang="fr-CA" dirty="0"/>
            </a:br>
            <a:r>
              <a:rPr lang="fr-CA" dirty="0"/>
              <a:t>Bonne saison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26" y="651538"/>
            <a:ext cx="3562350" cy="356235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0989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452438"/>
            <a:ext cx="7056438" cy="1400175"/>
          </a:xfrm>
        </p:spPr>
        <p:txBody>
          <a:bodyPr>
            <a:normAutofit/>
          </a:bodyPr>
          <a:lstStyle/>
          <a:p>
            <a:r>
              <a:rPr lang="fr-CA" dirty="0"/>
              <a:t>5- Procès-verbal</a:t>
            </a:r>
            <a:br>
              <a:rPr lang="fr-CA" sz="3800" dirty="0"/>
            </a:br>
            <a:r>
              <a:rPr lang="fr-CA" sz="3800" dirty="0"/>
              <a:t>     </a:t>
            </a:r>
            <a:r>
              <a:rPr lang="fr-CA" sz="3000" dirty="0"/>
              <a:t>AGA 28 janvier 2023</a:t>
            </a:r>
          </a:p>
        </p:txBody>
      </p:sp>
      <p:pic>
        <p:nvPicPr>
          <p:cNvPr id="23" name="Image 22">
            <a:hlinkClick r:id="rId5" action="ppaction://hlinkfile"/>
            <a:extLst>
              <a:ext uri="{FF2B5EF4-FFF2-40B4-BE49-F238E27FC236}">
                <a16:creationId xmlns:a16="http://schemas.microsoft.com/office/drawing/2014/main" id="{B7606954-C3B7-5435-8E3B-420C349D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723" y="1840378"/>
            <a:ext cx="3776017" cy="4854037"/>
          </a:xfrm>
          <a:prstGeom prst="rect">
            <a:avLst/>
          </a:prstGeom>
        </p:spPr>
      </p:pic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22750FC5-165F-7BF3-0E13-E066E9597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72992"/>
              </p:ext>
            </p:extLst>
          </p:nvPr>
        </p:nvGraphicFramePr>
        <p:xfrm>
          <a:off x="6412094" y="5989506"/>
          <a:ext cx="393990" cy="57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92839" imgH="8760244" progId="Word.Document.12">
                  <p:link updateAutomatic="1"/>
                </p:oleObj>
              </mc:Choice>
              <mc:Fallback>
                <p:oleObj name="Document" r:id="rId7" imgW="5992839" imgH="8760244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12094" y="5989506"/>
                        <a:ext cx="393990" cy="57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732091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6- Rapport financier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18389E-5280-30CE-5F2E-0992F34D1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083" y="1299503"/>
            <a:ext cx="4113282" cy="53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4710" y="428750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/>
              <a:t>Excédent des produits sur les charges</a:t>
            </a:r>
            <a:endParaRPr lang="fr-CA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7A233F-C090-7335-CA8E-C6B2B3D2F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195" y="1829280"/>
            <a:ext cx="3683739" cy="47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6.1- Évolution de l’actif net</a:t>
            </a:r>
            <a:endParaRPr lang="fr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8559AC-DBD4-9447-2909-CB5A16DD4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917" y="1469200"/>
            <a:ext cx="3891523" cy="50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Bilan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FBF7142-E6AE-4D20-B502-7415CCF489F6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9" name="Action Button: Document 8">
            <a:hlinkClick r:id="rId6" action="ppaction://hlinkfile" highlightClick="1"/>
          </p:cNvPr>
          <p:cNvSpPr/>
          <p:nvPr>
            <p:custDataLst>
              <p:tags r:id="rId3"/>
            </p:custDataLst>
          </p:nvPr>
        </p:nvSpPr>
        <p:spPr>
          <a:xfrm>
            <a:off x="8553450" y="5936957"/>
            <a:ext cx="266700" cy="317500"/>
          </a:xfrm>
          <a:prstGeom prst="actionButton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210CE9-C310-0E42-F9EB-AA6A73BD4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139" y="989552"/>
            <a:ext cx="4341608" cy="55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1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21529</TotalTime>
  <Words>1526</Words>
  <Application>Microsoft Office PowerPoint</Application>
  <PresentationFormat>Affichage à l'écran (4:3)</PresentationFormat>
  <Paragraphs>330</Paragraphs>
  <Slides>42</Slides>
  <Notes>29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Wingdings 3</vt:lpstr>
      <vt:lpstr>Ion</vt:lpstr>
      <vt:lpstr>file:///\\maple.fg.rbc.com\data\toronto\user_6\690270186\Marina%20de%20Saurel\Compte%20rendu%20AGA%2028%20janvier%202023.docx</vt:lpstr>
      <vt:lpstr>Assemblée       Générale   Annuelle</vt:lpstr>
      <vt:lpstr>Ordre du jour </vt:lpstr>
      <vt:lpstr>Ordre du jour (suite)</vt:lpstr>
      <vt:lpstr>4- Allocutions</vt:lpstr>
      <vt:lpstr>5- Procès-verbal      AGA 28 janvier 2023</vt:lpstr>
      <vt:lpstr>6- Rapport financier</vt:lpstr>
      <vt:lpstr>Présentation PowerPoint</vt:lpstr>
      <vt:lpstr>6.1- Évolution de l’actif net</vt:lpstr>
      <vt:lpstr>Bilan</vt:lpstr>
      <vt:lpstr>Dette à long terme</vt:lpstr>
      <vt:lpstr>6.2- Rapport financier</vt:lpstr>
      <vt:lpstr>7- Bilan des opérations</vt:lpstr>
      <vt:lpstr>Occupation –  Marina de Saurel</vt:lpstr>
      <vt:lpstr>Visiteurs</vt:lpstr>
      <vt:lpstr>Présentation PowerPoint</vt:lpstr>
      <vt:lpstr>Groupe Facebook Maintenant 991 membres! </vt:lpstr>
      <vt:lpstr>8 – Rapport des comités     Activités sociales   - Cocktail du Commodore - Lancement du 50ième    anniversaire                 Jean-Claude St-Arnault   </vt:lpstr>
      <vt:lpstr>Régates de Sorel-Tracy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Réalisations 2023 </vt:lpstr>
      <vt:lpstr>Réalisations 2023  </vt:lpstr>
      <vt:lpstr>Présentation PowerPoint</vt:lpstr>
      <vt:lpstr>Budget 2024</vt:lpstr>
      <vt:lpstr>9- Commandites visuelles</vt:lpstr>
      <vt:lpstr>9- Projets en cours /à venir</vt:lpstr>
      <vt:lpstr>Présentation PowerPoint</vt:lpstr>
      <vt:lpstr>Rappels </vt:lpstr>
      <vt:lpstr>Rappels</vt:lpstr>
      <vt:lpstr>Rappels </vt:lpstr>
      <vt:lpstr>10- Avis de motion 2024</vt:lpstr>
      <vt:lpstr>12- Période de questions</vt:lpstr>
      <vt:lpstr>13- Élections  Mises en candidature  </vt:lpstr>
      <vt:lpstr>Élections –  Processus</vt:lpstr>
      <vt:lpstr>14- Tirages</vt:lpstr>
      <vt:lpstr>Merci et Bonne saison</vt:lpstr>
    </vt:vector>
  </TitlesOfParts>
  <Company>Cash @ Lou 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Changement aux règlements</dc:title>
  <dc:creator>Captn Louis</dc:creator>
  <cp:lastModifiedBy>Maître De Port</cp:lastModifiedBy>
  <cp:revision>1225</cp:revision>
  <cp:lastPrinted>2024-01-27T13:59:00Z</cp:lastPrinted>
  <dcterms:created xsi:type="dcterms:W3CDTF">2012-01-14T19:50:42Z</dcterms:created>
  <dcterms:modified xsi:type="dcterms:W3CDTF">2024-01-29T14:09:12Z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TT_RBC_Internal</vt:lpwstr>
  </property>
</Properties>
</file>